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handoutMasterIdLst>
    <p:handoutMasterId r:id="rId18"/>
  </p:handoutMasterIdLst>
  <p:sldIdLst>
    <p:sldId id="256" r:id="rId2"/>
    <p:sldId id="272" r:id="rId3"/>
    <p:sldId id="257" r:id="rId4"/>
    <p:sldId id="258" r:id="rId5"/>
    <p:sldId id="268" r:id="rId6"/>
    <p:sldId id="259" r:id="rId7"/>
    <p:sldId id="261" r:id="rId8"/>
    <p:sldId id="262" r:id="rId9"/>
    <p:sldId id="263" r:id="rId10"/>
    <p:sldId id="264" r:id="rId11"/>
    <p:sldId id="265" r:id="rId12"/>
    <p:sldId id="266" r:id="rId13"/>
    <p:sldId id="271" r:id="rId14"/>
    <p:sldId id="267" r:id="rId15"/>
    <p:sldId id="269" r:id="rId16"/>
    <p:sldId id="270" r:id="rId17"/>
  </p:sldIdLst>
  <p:sldSz cx="9144000" cy="6858000" type="screen4x3"/>
  <p:notesSz cx="7077075" cy="93456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81" d="100"/>
          <a:sy n="81" d="100"/>
        </p:scale>
        <p:origin x="-1266" y="-33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3066733" cy="468904"/>
          </a:xfrm>
          <a:prstGeom prst="rect">
            <a:avLst/>
          </a:prstGeom>
        </p:spPr>
        <p:txBody>
          <a:bodyPr vert="horz" lIns="93836" tIns="46918" rIns="93836" bIns="46918" rtlCol="0"/>
          <a:lstStyle>
            <a:lvl1pPr algn="l">
              <a:defRPr sz="1200"/>
            </a:lvl1pPr>
          </a:lstStyle>
          <a:p>
            <a:endParaRPr lang="es-ES"/>
          </a:p>
        </p:txBody>
      </p:sp>
      <p:sp>
        <p:nvSpPr>
          <p:cNvPr id="3" name="Marcador de fecha 2"/>
          <p:cNvSpPr>
            <a:spLocks noGrp="1"/>
          </p:cNvSpPr>
          <p:nvPr>
            <p:ph type="dt" sz="quarter" idx="1"/>
          </p:nvPr>
        </p:nvSpPr>
        <p:spPr>
          <a:xfrm>
            <a:off x="4008705" y="0"/>
            <a:ext cx="3066733" cy="468904"/>
          </a:xfrm>
          <a:prstGeom prst="rect">
            <a:avLst/>
          </a:prstGeom>
        </p:spPr>
        <p:txBody>
          <a:bodyPr vert="horz" lIns="93836" tIns="46918" rIns="93836" bIns="46918" rtlCol="0"/>
          <a:lstStyle>
            <a:lvl1pPr algn="r">
              <a:defRPr sz="1200"/>
            </a:lvl1pPr>
          </a:lstStyle>
          <a:p>
            <a:fld id="{252A5686-C395-4682-87F9-DC3CFB6C9248}" type="datetimeFigureOut">
              <a:rPr lang="es-ES" smtClean="0"/>
              <a:t>06/03/2017</a:t>
            </a:fld>
            <a:endParaRPr lang="es-ES"/>
          </a:p>
        </p:txBody>
      </p:sp>
      <p:sp>
        <p:nvSpPr>
          <p:cNvPr id="4" name="Marcador de pie de página 3"/>
          <p:cNvSpPr>
            <a:spLocks noGrp="1"/>
          </p:cNvSpPr>
          <p:nvPr>
            <p:ph type="ftr" sz="quarter" idx="2"/>
          </p:nvPr>
        </p:nvSpPr>
        <p:spPr>
          <a:xfrm>
            <a:off x="0" y="8876711"/>
            <a:ext cx="3066733" cy="468903"/>
          </a:xfrm>
          <a:prstGeom prst="rect">
            <a:avLst/>
          </a:prstGeom>
        </p:spPr>
        <p:txBody>
          <a:bodyPr vert="horz" lIns="93836" tIns="46918" rIns="93836" bIns="46918" rtlCol="0" anchor="b"/>
          <a:lstStyle>
            <a:lvl1pPr algn="l">
              <a:defRPr sz="1200"/>
            </a:lvl1pPr>
          </a:lstStyle>
          <a:p>
            <a:endParaRPr lang="es-ES"/>
          </a:p>
        </p:txBody>
      </p:sp>
      <p:sp>
        <p:nvSpPr>
          <p:cNvPr id="5" name="Marcador de número de diapositiva 4"/>
          <p:cNvSpPr>
            <a:spLocks noGrp="1"/>
          </p:cNvSpPr>
          <p:nvPr>
            <p:ph type="sldNum" sz="quarter" idx="3"/>
          </p:nvPr>
        </p:nvSpPr>
        <p:spPr>
          <a:xfrm>
            <a:off x="4008705" y="8876711"/>
            <a:ext cx="3066733" cy="468903"/>
          </a:xfrm>
          <a:prstGeom prst="rect">
            <a:avLst/>
          </a:prstGeom>
        </p:spPr>
        <p:txBody>
          <a:bodyPr vert="horz" lIns="93836" tIns="46918" rIns="93836" bIns="46918" rtlCol="0" anchor="b"/>
          <a:lstStyle>
            <a:lvl1pPr algn="r">
              <a:defRPr sz="1200"/>
            </a:lvl1pPr>
          </a:lstStyle>
          <a:p>
            <a:fld id="{D27B0C86-6567-43EC-8E1F-51A86D0D9135}" type="slidenum">
              <a:rPr lang="es-ES" smtClean="0"/>
              <a:t>‹Nº›</a:t>
            </a:fld>
            <a:endParaRPr lang="es-ES"/>
          </a:p>
        </p:txBody>
      </p:sp>
    </p:spTree>
    <p:extLst>
      <p:ext uri="{BB962C8B-B14F-4D97-AF65-F5344CB8AC3E}">
        <p14:creationId xmlns:p14="http://schemas.microsoft.com/office/powerpoint/2010/main" val="217850168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PY"/>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PY"/>
          </a:p>
        </p:txBody>
      </p:sp>
      <p:sp>
        <p:nvSpPr>
          <p:cNvPr id="4" name="3 Marcador de fecha"/>
          <p:cNvSpPr>
            <a:spLocks noGrp="1"/>
          </p:cNvSpPr>
          <p:nvPr>
            <p:ph type="dt" sz="half" idx="10"/>
          </p:nvPr>
        </p:nvSpPr>
        <p:spPr/>
        <p:txBody>
          <a:bodyPr/>
          <a:lstStyle/>
          <a:p>
            <a:fld id="{81AC5FFD-40A1-4815-ACE1-F753A3E21F01}" type="datetimeFigureOut">
              <a:rPr lang="es-ES" smtClean="0"/>
              <a:t>06/03/2017</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D39A357-F1A4-4231-A4A7-5D6B0E1BA7FA}" type="slidenum">
              <a:rPr lang="es-ES" smtClean="0"/>
              <a:t>‹Nº›</a:t>
            </a:fld>
            <a:endParaRPr lang="es-ES"/>
          </a:p>
        </p:txBody>
      </p:sp>
    </p:spTree>
    <p:extLst>
      <p:ext uri="{BB962C8B-B14F-4D97-AF65-F5344CB8AC3E}">
        <p14:creationId xmlns:p14="http://schemas.microsoft.com/office/powerpoint/2010/main" val="311629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PY"/>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PY"/>
          </a:p>
        </p:txBody>
      </p:sp>
      <p:sp>
        <p:nvSpPr>
          <p:cNvPr id="4" name="3 Marcador de fecha"/>
          <p:cNvSpPr>
            <a:spLocks noGrp="1"/>
          </p:cNvSpPr>
          <p:nvPr>
            <p:ph type="dt" sz="half" idx="10"/>
          </p:nvPr>
        </p:nvSpPr>
        <p:spPr/>
        <p:txBody>
          <a:bodyPr/>
          <a:lstStyle/>
          <a:p>
            <a:fld id="{81AC5FFD-40A1-4815-ACE1-F753A3E21F01}" type="datetimeFigureOut">
              <a:rPr lang="es-ES" smtClean="0"/>
              <a:t>06/03/2017</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D39A357-F1A4-4231-A4A7-5D6B0E1BA7FA}" type="slidenum">
              <a:rPr lang="es-ES" smtClean="0"/>
              <a:t>‹Nº›</a:t>
            </a:fld>
            <a:endParaRPr lang="es-ES"/>
          </a:p>
        </p:txBody>
      </p:sp>
    </p:spTree>
    <p:extLst>
      <p:ext uri="{BB962C8B-B14F-4D97-AF65-F5344CB8AC3E}">
        <p14:creationId xmlns:p14="http://schemas.microsoft.com/office/powerpoint/2010/main" val="1707057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PY"/>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PY"/>
          </a:p>
        </p:txBody>
      </p:sp>
      <p:sp>
        <p:nvSpPr>
          <p:cNvPr id="4" name="3 Marcador de fecha"/>
          <p:cNvSpPr>
            <a:spLocks noGrp="1"/>
          </p:cNvSpPr>
          <p:nvPr>
            <p:ph type="dt" sz="half" idx="10"/>
          </p:nvPr>
        </p:nvSpPr>
        <p:spPr/>
        <p:txBody>
          <a:bodyPr/>
          <a:lstStyle/>
          <a:p>
            <a:fld id="{81AC5FFD-40A1-4815-ACE1-F753A3E21F01}" type="datetimeFigureOut">
              <a:rPr lang="es-ES" smtClean="0"/>
              <a:t>06/03/2017</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D39A357-F1A4-4231-A4A7-5D6B0E1BA7FA}" type="slidenum">
              <a:rPr lang="es-ES" smtClean="0"/>
              <a:t>‹Nº›</a:t>
            </a:fld>
            <a:endParaRPr lang="es-ES"/>
          </a:p>
        </p:txBody>
      </p:sp>
    </p:spTree>
    <p:extLst>
      <p:ext uri="{BB962C8B-B14F-4D97-AF65-F5344CB8AC3E}">
        <p14:creationId xmlns:p14="http://schemas.microsoft.com/office/powerpoint/2010/main" val="33245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PY"/>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PY"/>
          </a:p>
        </p:txBody>
      </p:sp>
      <p:sp>
        <p:nvSpPr>
          <p:cNvPr id="4" name="3 Marcador de fecha"/>
          <p:cNvSpPr>
            <a:spLocks noGrp="1"/>
          </p:cNvSpPr>
          <p:nvPr>
            <p:ph type="dt" sz="half" idx="10"/>
          </p:nvPr>
        </p:nvSpPr>
        <p:spPr/>
        <p:txBody>
          <a:bodyPr/>
          <a:lstStyle/>
          <a:p>
            <a:fld id="{81AC5FFD-40A1-4815-ACE1-F753A3E21F01}" type="datetimeFigureOut">
              <a:rPr lang="es-ES" smtClean="0"/>
              <a:t>06/03/2017</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D39A357-F1A4-4231-A4A7-5D6B0E1BA7FA}" type="slidenum">
              <a:rPr lang="es-ES" smtClean="0"/>
              <a:t>‹Nº›</a:t>
            </a:fld>
            <a:endParaRPr lang="es-ES"/>
          </a:p>
        </p:txBody>
      </p:sp>
    </p:spTree>
    <p:extLst>
      <p:ext uri="{BB962C8B-B14F-4D97-AF65-F5344CB8AC3E}">
        <p14:creationId xmlns:p14="http://schemas.microsoft.com/office/powerpoint/2010/main" val="82253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PY"/>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81AC5FFD-40A1-4815-ACE1-F753A3E21F01}" type="datetimeFigureOut">
              <a:rPr lang="es-ES" smtClean="0"/>
              <a:t>06/03/2017</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D39A357-F1A4-4231-A4A7-5D6B0E1BA7FA}" type="slidenum">
              <a:rPr lang="es-ES" smtClean="0"/>
              <a:t>‹Nº›</a:t>
            </a:fld>
            <a:endParaRPr lang="es-ES"/>
          </a:p>
        </p:txBody>
      </p:sp>
    </p:spTree>
    <p:extLst>
      <p:ext uri="{BB962C8B-B14F-4D97-AF65-F5344CB8AC3E}">
        <p14:creationId xmlns:p14="http://schemas.microsoft.com/office/powerpoint/2010/main" val="757547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PY"/>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PY"/>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PY"/>
          </a:p>
        </p:txBody>
      </p:sp>
      <p:sp>
        <p:nvSpPr>
          <p:cNvPr id="5" name="4 Marcador de fecha"/>
          <p:cNvSpPr>
            <a:spLocks noGrp="1"/>
          </p:cNvSpPr>
          <p:nvPr>
            <p:ph type="dt" sz="half" idx="10"/>
          </p:nvPr>
        </p:nvSpPr>
        <p:spPr/>
        <p:txBody>
          <a:bodyPr/>
          <a:lstStyle/>
          <a:p>
            <a:fld id="{81AC5FFD-40A1-4815-ACE1-F753A3E21F01}" type="datetimeFigureOut">
              <a:rPr lang="es-ES" smtClean="0"/>
              <a:t>06/03/2017</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D39A357-F1A4-4231-A4A7-5D6B0E1BA7FA}" type="slidenum">
              <a:rPr lang="es-ES" smtClean="0"/>
              <a:t>‹Nº›</a:t>
            </a:fld>
            <a:endParaRPr lang="es-ES"/>
          </a:p>
        </p:txBody>
      </p:sp>
    </p:spTree>
    <p:extLst>
      <p:ext uri="{BB962C8B-B14F-4D97-AF65-F5344CB8AC3E}">
        <p14:creationId xmlns:p14="http://schemas.microsoft.com/office/powerpoint/2010/main" val="2906323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PY"/>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PY"/>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PY"/>
          </a:p>
        </p:txBody>
      </p:sp>
      <p:sp>
        <p:nvSpPr>
          <p:cNvPr id="7" name="6 Marcador de fecha"/>
          <p:cNvSpPr>
            <a:spLocks noGrp="1"/>
          </p:cNvSpPr>
          <p:nvPr>
            <p:ph type="dt" sz="half" idx="10"/>
          </p:nvPr>
        </p:nvSpPr>
        <p:spPr/>
        <p:txBody>
          <a:bodyPr/>
          <a:lstStyle/>
          <a:p>
            <a:fld id="{81AC5FFD-40A1-4815-ACE1-F753A3E21F01}" type="datetimeFigureOut">
              <a:rPr lang="es-ES" smtClean="0"/>
              <a:t>06/03/2017</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0D39A357-F1A4-4231-A4A7-5D6B0E1BA7FA}" type="slidenum">
              <a:rPr lang="es-ES" smtClean="0"/>
              <a:t>‹Nº›</a:t>
            </a:fld>
            <a:endParaRPr lang="es-ES"/>
          </a:p>
        </p:txBody>
      </p:sp>
    </p:spTree>
    <p:extLst>
      <p:ext uri="{BB962C8B-B14F-4D97-AF65-F5344CB8AC3E}">
        <p14:creationId xmlns:p14="http://schemas.microsoft.com/office/powerpoint/2010/main" val="1403792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PY"/>
          </a:p>
        </p:txBody>
      </p:sp>
      <p:sp>
        <p:nvSpPr>
          <p:cNvPr id="3" name="2 Marcador de fecha"/>
          <p:cNvSpPr>
            <a:spLocks noGrp="1"/>
          </p:cNvSpPr>
          <p:nvPr>
            <p:ph type="dt" sz="half" idx="10"/>
          </p:nvPr>
        </p:nvSpPr>
        <p:spPr/>
        <p:txBody>
          <a:bodyPr/>
          <a:lstStyle/>
          <a:p>
            <a:fld id="{81AC5FFD-40A1-4815-ACE1-F753A3E21F01}" type="datetimeFigureOut">
              <a:rPr lang="es-ES" smtClean="0"/>
              <a:t>06/03/2017</a:t>
            </a:fld>
            <a:endParaRPr lang="es-ES"/>
          </a:p>
        </p:txBody>
      </p:sp>
      <p:sp>
        <p:nvSpPr>
          <p:cNvPr id="4" name="3 Marcador de pie de página"/>
          <p:cNvSpPr>
            <a:spLocks noGrp="1"/>
          </p:cNvSpPr>
          <p:nvPr>
            <p:ph type="ftr" sz="quarter" idx="11"/>
          </p:nvPr>
        </p:nvSpPr>
        <p:spPr/>
        <p:txBody>
          <a:bodyPr/>
          <a:lstStyle/>
          <a:p>
            <a:endParaRPr lang="es-ES"/>
          </a:p>
        </p:txBody>
      </p:sp>
      <p:sp>
        <p:nvSpPr>
          <p:cNvPr id="5" name="4 Marcador de número de diapositiva"/>
          <p:cNvSpPr>
            <a:spLocks noGrp="1"/>
          </p:cNvSpPr>
          <p:nvPr>
            <p:ph type="sldNum" sz="quarter" idx="12"/>
          </p:nvPr>
        </p:nvSpPr>
        <p:spPr/>
        <p:txBody>
          <a:bodyPr/>
          <a:lstStyle/>
          <a:p>
            <a:fld id="{0D39A357-F1A4-4231-A4A7-5D6B0E1BA7FA}" type="slidenum">
              <a:rPr lang="es-ES" smtClean="0"/>
              <a:t>‹Nº›</a:t>
            </a:fld>
            <a:endParaRPr lang="es-ES"/>
          </a:p>
        </p:txBody>
      </p:sp>
    </p:spTree>
    <p:extLst>
      <p:ext uri="{BB962C8B-B14F-4D97-AF65-F5344CB8AC3E}">
        <p14:creationId xmlns:p14="http://schemas.microsoft.com/office/powerpoint/2010/main" val="635732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81AC5FFD-40A1-4815-ACE1-F753A3E21F01}" type="datetimeFigureOut">
              <a:rPr lang="es-ES" smtClean="0"/>
              <a:t>06/03/2017</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0D39A357-F1A4-4231-A4A7-5D6B0E1BA7FA}" type="slidenum">
              <a:rPr lang="es-ES" smtClean="0"/>
              <a:t>‹Nº›</a:t>
            </a:fld>
            <a:endParaRPr lang="es-ES"/>
          </a:p>
        </p:txBody>
      </p:sp>
    </p:spTree>
    <p:extLst>
      <p:ext uri="{BB962C8B-B14F-4D97-AF65-F5344CB8AC3E}">
        <p14:creationId xmlns:p14="http://schemas.microsoft.com/office/powerpoint/2010/main" val="4000310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PY"/>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PY"/>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81AC5FFD-40A1-4815-ACE1-F753A3E21F01}" type="datetimeFigureOut">
              <a:rPr lang="es-ES" smtClean="0"/>
              <a:t>06/03/2017</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D39A357-F1A4-4231-A4A7-5D6B0E1BA7FA}" type="slidenum">
              <a:rPr lang="es-ES" smtClean="0"/>
              <a:t>‹Nº›</a:t>
            </a:fld>
            <a:endParaRPr lang="es-ES"/>
          </a:p>
        </p:txBody>
      </p:sp>
    </p:spTree>
    <p:extLst>
      <p:ext uri="{BB962C8B-B14F-4D97-AF65-F5344CB8AC3E}">
        <p14:creationId xmlns:p14="http://schemas.microsoft.com/office/powerpoint/2010/main" val="370212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PY"/>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Y"/>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81AC5FFD-40A1-4815-ACE1-F753A3E21F01}" type="datetimeFigureOut">
              <a:rPr lang="es-ES" smtClean="0"/>
              <a:t>06/03/2017</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D39A357-F1A4-4231-A4A7-5D6B0E1BA7FA}" type="slidenum">
              <a:rPr lang="es-ES" smtClean="0"/>
              <a:t>‹Nº›</a:t>
            </a:fld>
            <a:endParaRPr lang="es-ES"/>
          </a:p>
        </p:txBody>
      </p:sp>
    </p:spTree>
    <p:extLst>
      <p:ext uri="{BB962C8B-B14F-4D97-AF65-F5344CB8AC3E}">
        <p14:creationId xmlns:p14="http://schemas.microsoft.com/office/powerpoint/2010/main" val="4262723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PY"/>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PY"/>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AC5FFD-40A1-4815-ACE1-F753A3E21F01}" type="datetimeFigureOut">
              <a:rPr lang="es-ES" smtClean="0"/>
              <a:t>06/03/2017</a:t>
            </a:fld>
            <a:endParaRPr lang="es-ES"/>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39A357-F1A4-4231-A4A7-5D6B0E1BA7FA}" type="slidenum">
              <a:rPr lang="es-ES" smtClean="0"/>
              <a:t>‹Nº›</a:t>
            </a:fld>
            <a:endParaRPr lang="es-ES"/>
          </a:p>
        </p:txBody>
      </p:sp>
    </p:spTree>
    <p:extLst>
      <p:ext uri="{BB962C8B-B14F-4D97-AF65-F5344CB8AC3E}">
        <p14:creationId xmlns:p14="http://schemas.microsoft.com/office/powerpoint/2010/main" val="219846774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PY"/>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rrhh@Comfar.com.py"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4.emf"/><Relationship Id="rId4"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5.emf"/><Relationship Id="rId4" Type="http://schemas.openxmlformats.org/officeDocument/2006/relationships/oleObject" Target="../embeddings/oleObject2.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ES" dirty="0"/>
              <a:t>Web Comfar </a:t>
            </a:r>
          </a:p>
        </p:txBody>
      </p:sp>
      <p:sp>
        <p:nvSpPr>
          <p:cNvPr id="3" name="Subtítulo 2"/>
          <p:cNvSpPr>
            <a:spLocks noGrp="1"/>
          </p:cNvSpPr>
          <p:nvPr>
            <p:ph type="subTitle" idx="1"/>
          </p:nvPr>
        </p:nvSpPr>
        <p:spPr/>
        <p:txBody>
          <a:bodyPr/>
          <a:lstStyle/>
          <a:p>
            <a:r>
              <a:rPr lang="es-ES" dirty="0"/>
              <a:t>Renovación 2017</a:t>
            </a:r>
          </a:p>
        </p:txBody>
      </p:sp>
    </p:spTree>
    <p:extLst>
      <p:ext uri="{BB962C8B-B14F-4D97-AF65-F5344CB8AC3E}">
        <p14:creationId xmlns:p14="http://schemas.microsoft.com/office/powerpoint/2010/main" val="289801199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Productos</a:t>
            </a:r>
          </a:p>
        </p:txBody>
      </p:sp>
      <p:sp>
        <p:nvSpPr>
          <p:cNvPr id="3" name="Marcador de contenido 2"/>
          <p:cNvSpPr>
            <a:spLocks noGrp="1"/>
          </p:cNvSpPr>
          <p:nvPr>
            <p:ph idx="1"/>
          </p:nvPr>
        </p:nvSpPr>
        <p:spPr>
          <a:xfrm>
            <a:off x="764071" y="1537781"/>
            <a:ext cx="7886700" cy="4351338"/>
          </a:xfrm>
        </p:spPr>
        <p:txBody>
          <a:bodyPr/>
          <a:lstStyle/>
          <a:p>
            <a:r>
              <a:rPr lang="es-ES" dirty="0"/>
              <a:t>EMPA  salud con calidad</a:t>
            </a:r>
          </a:p>
          <a:p>
            <a:r>
              <a:rPr lang="es-ES" dirty="0"/>
              <a:t>MARCAS REPRESENTADAS  </a:t>
            </a:r>
          </a:p>
          <a:p>
            <a:endParaRPr lang="es-ES" dirty="0"/>
          </a:p>
          <a:p>
            <a:r>
              <a:rPr lang="es-ES" sz="1700" dirty="0" smtClean="0"/>
              <a:t>El </a:t>
            </a:r>
            <a:r>
              <a:rPr lang="es-ES" sz="1700" dirty="0"/>
              <a:t>ejemplo de tabla para </a:t>
            </a:r>
            <a:r>
              <a:rPr lang="es-ES" sz="1700" b="1" dirty="0"/>
              <a:t>Óptica y contactología </a:t>
            </a:r>
            <a:r>
              <a:rPr lang="es-ES" sz="1700" dirty="0"/>
              <a:t>seria así</a:t>
            </a:r>
          </a:p>
          <a:p>
            <a:endParaRPr lang="es-ES" sz="1700" dirty="0"/>
          </a:p>
        </p:txBody>
      </p:sp>
      <p:sp>
        <p:nvSpPr>
          <p:cNvPr id="8" name="Flecha derecha 7"/>
          <p:cNvSpPr/>
          <p:nvPr/>
        </p:nvSpPr>
        <p:spPr>
          <a:xfrm>
            <a:off x="4977432" y="2454552"/>
            <a:ext cx="1497496" cy="654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EJEMPLO</a:t>
            </a:r>
          </a:p>
        </p:txBody>
      </p:sp>
      <p:pic>
        <p:nvPicPr>
          <p:cNvPr id="5" name="Imagen 4"/>
          <p:cNvPicPr>
            <a:picLocks noChangeAspect="1"/>
          </p:cNvPicPr>
          <p:nvPr/>
        </p:nvPicPr>
        <p:blipFill rotWithShape="1">
          <a:blip r:embed="rId2"/>
          <a:srcRect l="27585" t="26478" r="61699" b="60174"/>
          <a:stretch/>
        </p:blipFill>
        <p:spPr>
          <a:xfrm>
            <a:off x="6745769" y="1537781"/>
            <a:ext cx="2040422" cy="1428910"/>
          </a:xfrm>
          <a:prstGeom prst="rect">
            <a:avLst/>
          </a:prstGeom>
        </p:spPr>
      </p:pic>
      <p:sp>
        <p:nvSpPr>
          <p:cNvPr id="6" name="CuadroTexto 5"/>
          <p:cNvSpPr txBox="1"/>
          <p:nvPr/>
        </p:nvSpPr>
        <p:spPr>
          <a:xfrm>
            <a:off x="4717774" y="1690689"/>
            <a:ext cx="2027995" cy="376882"/>
          </a:xfrm>
          <a:prstGeom prst="rect">
            <a:avLst/>
          </a:prstGeom>
          <a:noFill/>
        </p:spPr>
        <p:txBody>
          <a:bodyPr wrap="square" rtlCol="0">
            <a:spAutoFit/>
          </a:bodyPr>
          <a:lstStyle/>
          <a:p>
            <a:endParaRPr lang="es-ES" dirty="0"/>
          </a:p>
        </p:txBody>
      </p:sp>
      <p:sp>
        <p:nvSpPr>
          <p:cNvPr id="7" name="CuadroTexto 6"/>
          <p:cNvSpPr txBox="1"/>
          <p:nvPr/>
        </p:nvSpPr>
        <p:spPr>
          <a:xfrm>
            <a:off x="4977432" y="2782025"/>
            <a:ext cx="184731" cy="369332"/>
          </a:xfrm>
          <a:prstGeom prst="rect">
            <a:avLst/>
          </a:prstGeom>
          <a:noFill/>
        </p:spPr>
        <p:txBody>
          <a:bodyPr wrap="none" rtlCol="0">
            <a:spAutoFit/>
          </a:bodyPr>
          <a:lstStyle/>
          <a:p>
            <a:endParaRPr lang="es-ES" dirty="0"/>
          </a:p>
        </p:txBody>
      </p:sp>
      <p:pic>
        <p:nvPicPr>
          <p:cNvPr id="9" name="Imagen 8"/>
          <p:cNvPicPr>
            <a:picLocks noChangeAspect="1"/>
          </p:cNvPicPr>
          <p:nvPr/>
        </p:nvPicPr>
        <p:blipFill>
          <a:blip r:embed="rId3"/>
          <a:stretch>
            <a:fillRect/>
          </a:stretch>
        </p:blipFill>
        <p:spPr>
          <a:xfrm>
            <a:off x="111897" y="4359251"/>
            <a:ext cx="9731070" cy="1148906"/>
          </a:xfrm>
          <a:prstGeom prst="rect">
            <a:avLst/>
          </a:prstGeom>
        </p:spPr>
      </p:pic>
    </p:spTree>
    <p:extLst>
      <p:ext uri="{BB962C8B-B14F-4D97-AF65-F5344CB8AC3E}">
        <p14:creationId xmlns:p14="http://schemas.microsoft.com/office/powerpoint/2010/main" val="1132389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Noticias</a:t>
            </a:r>
          </a:p>
        </p:txBody>
      </p:sp>
      <p:sp>
        <p:nvSpPr>
          <p:cNvPr id="3" name="Marcador de contenido 2"/>
          <p:cNvSpPr>
            <a:spLocks noGrp="1"/>
          </p:cNvSpPr>
          <p:nvPr>
            <p:ph idx="1"/>
          </p:nvPr>
        </p:nvSpPr>
        <p:spPr>
          <a:xfrm>
            <a:off x="774424" y="2285267"/>
            <a:ext cx="7886700" cy="4351338"/>
          </a:xfrm>
        </p:spPr>
        <p:txBody>
          <a:bodyPr/>
          <a:lstStyle/>
          <a:p>
            <a:r>
              <a:rPr lang="es-ES" dirty="0"/>
              <a:t>EMPA  salud con calidad   </a:t>
            </a:r>
          </a:p>
          <a:p>
            <a:endParaRPr lang="es-ES" dirty="0"/>
          </a:p>
          <a:p>
            <a:r>
              <a:rPr lang="es-ES" sz="1700" dirty="0"/>
              <a:t>Para los productos Empa estaríamos colocando noticias </a:t>
            </a:r>
            <a:r>
              <a:rPr lang="es-ES" sz="1700" dirty="0" err="1"/>
              <a:t>ref</a:t>
            </a:r>
            <a:r>
              <a:rPr lang="es-ES" sz="1700" dirty="0"/>
              <a:t> a clínica  médica, cardiovascular, ginecología y obstetricia, dermatología, </a:t>
            </a:r>
            <a:r>
              <a:rPr lang="es-ES" sz="1700" dirty="0" err="1"/>
              <a:t>Optica</a:t>
            </a:r>
            <a:r>
              <a:rPr lang="es-ES" sz="1700" dirty="0"/>
              <a:t> y </a:t>
            </a:r>
            <a:r>
              <a:rPr lang="es-ES" sz="1700" dirty="0" err="1" smtClean="0"/>
              <a:t>bioderma</a:t>
            </a:r>
            <a:endParaRPr lang="es-ES" sz="1700" dirty="0"/>
          </a:p>
        </p:txBody>
      </p:sp>
      <p:sp>
        <p:nvSpPr>
          <p:cNvPr id="8" name="Flecha derecha 7"/>
          <p:cNvSpPr/>
          <p:nvPr/>
        </p:nvSpPr>
        <p:spPr>
          <a:xfrm>
            <a:off x="4994411" y="1630320"/>
            <a:ext cx="1497496" cy="654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EJEMPLO</a:t>
            </a:r>
          </a:p>
        </p:txBody>
      </p:sp>
      <p:sp>
        <p:nvSpPr>
          <p:cNvPr id="6" name="CuadroTexto 5"/>
          <p:cNvSpPr txBox="1"/>
          <p:nvPr/>
        </p:nvSpPr>
        <p:spPr>
          <a:xfrm>
            <a:off x="4717774" y="1690689"/>
            <a:ext cx="2027995" cy="376882"/>
          </a:xfrm>
          <a:prstGeom prst="rect">
            <a:avLst/>
          </a:prstGeom>
          <a:noFill/>
        </p:spPr>
        <p:txBody>
          <a:bodyPr wrap="square" rtlCol="0">
            <a:spAutoFit/>
          </a:bodyPr>
          <a:lstStyle/>
          <a:p>
            <a:endParaRPr lang="es-ES" dirty="0"/>
          </a:p>
        </p:txBody>
      </p:sp>
      <p:sp>
        <p:nvSpPr>
          <p:cNvPr id="7" name="CuadroTexto 6"/>
          <p:cNvSpPr txBox="1"/>
          <p:nvPr/>
        </p:nvSpPr>
        <p:spPr>
          <a:xfrm>
            <a:off x="4977432" y="2782025"/>
            <a:ext cx="184731" cy="369332"/>
          </a:xfrm>
          <a:prstGeom prst="rect">
            <a:avLst/>
          </a:prstGeom>
          <a:noFill/>
        </p:spPr>
        <p:txBody>
          <a:bodyPr wrap="none" rtlCol="0">
            <a:spAutoFit/>
          </a:bodyPr>
          <a:lstStyle/>
          <a:p>
            <a:endParaRPr lang="es-ES" dirty="0"/>
          </a:p>
        </p:txBody>
      </p:sp>
      <p:pic>
        <p:nvPicPr>
          <p:cNvPr id="4" name="Imagen 3"/>
          <p:cNvPicPr>
            <a:picLocks noChangeAspect="1"/>
          </p:cNvPicPr>
          <p:nvPr/>
        </p:nvPicPr>
        <p:blipFill rotWithShape="1">
          <a:blip r:embed="rId2"/>
          <a:srcRect l="49588" t="23713" r="41426" b="64610"/>
          <a:stretch/>
        </p:blipFill>
        <p:spPr>
          <a:xfrm>
            <a:off x="6627328" y="1642966"/>
            <a:ext cx="1693003" cy="1236881"/>
          </a:xfrm>
          <a:prstGeom prst="rect">
            <a:avLst/>
          </a:prstGeom>
        </p:spPr>
      </p:pic>
    </p:spTree>
    <p:extLst>
      <p:ext uri="{BB962C8B-B14F-4D97-AF65-F5344CB8AC3E}">
        <p14:creationId xmlns:p14="http://schemas.microsoft.com/office/powerpoint/2010/main" val="3779824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Noticias</a:t>
            </a:r>
          </a:p>
        </p:txBody>
      </p:sp>
      <p:sp>
        <p:nvSpPr>
          <p:cNvPr id="3" name="Marcador de contenido 2"/>
          <p:cNvSpPr>
            <a:spLocks noGrp="1"/>
          </p:cNvSpPr>
          <p:nvPr>
            <p:ph idx="1"/>
          </p:nvPr>
        </p:nvSpPr>
        <p:spPr>
          <a:xfrm>
            <a:off x="774424" y="2285267"/>
            <a:ext cx="7886700" cy="4351338"/>
          </a:xfrm>
        </p:spPr>
        <p:txBody>
          <a:bodyPr>
            <a:normAutofit/>
          </a:bodyPr>
          <a:lstStyle/>
          <a:p>
            <a:r>
              <a:rPr lang="es-ES" dirty="0"/>
              <a:t>EMPA  salud con calidad   </a:t>
            </a:r>
          </a:p>
          <a:p>
            <a:endParaRPr lang="es-ES" dirty="0"/>
          </a:p>
          <a:p>
            <a:r>
              <a:rPr lang="es-ES" sz="1700" dirty="0"/>
              <a:t>Para los productos Empa estaríamos colocando noticias </a:t>
            </a:r>
            <a:r>
              <a:rPr lang="es-ES" sz="1700" dirty="0" err="1"/>
              <a:t>ref</a:t>
            </a:r>
            <a:r>
              <a:rPr lang="es-ES" sz="1700" dirty="0"/>
              <a:t> a clínica  médica, cardiovascular, ginecología y obstetricia, dermatología, </a:t>
            </a:r>
            <a:r>
              <a:rPr lang="es-ES" sz="1700" dirty="0" err="1"/>
              <a:t>Optica</a:t>
            </a:r>
            <a:r>
              <a:rPr lang="es-ES" sz="1700" dirty="0"/>
              <a:t> y </a:t>
            </a:r>
            <a:r>
              <a:rPr lang="es-ES" sz="1700" dirty="0" err="1"/>
              <a:t>bioderma</a:t>
            </a:r>
            <a:endParaRPr lang="es-ES" sz="1700" dirty="0"/>
          </a:p>
          <a:p>
            <a:pPr marL="0" indent="0">
              <a:buNone/>
            </a:pPr>
            <a:r>
              <a:rPr lang="es-ES" sz="1700" dirty="0" smtClean="0"/>
              <a:t>Para </a:t>
            </a:r>
            <a:r>
              <a:rPr lang="es-ES" sz="1700" dirty="0"/>
              <a:t>noticas en librería seria todo lo relacionado a manualidades, como se viene posteando en la RRSS </a:t>
            </a:r>
          </a:p>
          <a:p>
            <a:r>
              <a:rPr lang="es-MX" dirty="0"/>
              <a:t>Las noticias se podrán compartir en FB – </a:t>
            </a:r>
            <a:r>
              <a:rPr lang="es-MX" dirty="0" err="1"/>
              <a:t>twitter,linkendin</a:t>
            </a:r>
            <a:r>
              <a:rPr lang="es-MX" dirty="0"/>
              <a:t>, se podrá enviar por </a:t>
            </a:r>
            <a:r>
              <a:rPr lang="es-MX" dirty="0" err="1"/>
              <a:t>whatssap</a:t>
            </a:r>
            <a:r>
              <a:rPr lang="es-MX" dirty="0"/>
              <a:t>, favor cotizar</a:t>
            </a:r>
            <a:endParaRPr lang="es-ES" dirty="0"/>
          </a:p>
          <a:p>
            <a:endParaRPr lang="es-ES" sz="1700" dirty="0"/>
          </a:p>
        </p:txBody>
      </p:sp>
      <p:sp>
        <p:nvSpPr>
          <p:cNvPr id="8" name="Flecha derecha 7"/>
          <p:cNvSpPr/>
          <p:nvPr/>
        </p:nvSpPr>
        <p:spPr>
          <a:xfrm>
            <a:off x="4994411" y="1630320"/>
            <a:ext cx="1497496" cy="654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EJEMPLO</a:t>
            </a:r>
          </a:p>
        </p:txBody>
      </p:sp>
      <p:sp>
        <p:nvSpPr>
          <p:cNvPr id="6" name="CuadroTexto 5"/>
          <p:cNvSpPr txBox="1"/>
          <p:nvPr/>
        </p:nvSpPr>
        <p:spPr>
          <a:xfrm>
            <a:off x="4717774" y="1690689"/>
            <a:ext cx="2027995" cy="376882"/>
          </a:xfrm>
          <a:prstGeom prst="rect">
            <a:avLst/>
          </a:prstGeom>
          <a:noFill/>
        </p:spPr>
        <p:txBody>
          <a:bodyPr wrap="square" rtlCol="0">
            <a:spAutoFit/>
          </a:bodyPr>
          <a:lstStyle/>
          <a:p>
            <a:endParaRPr lang="es-ES" dirty="0"/>
          </a:p>
        </p:txBody>
      </p:sp>
      <p:sp>
        <p:nvSpPr>
          <p:cNvPr id="7" name="CuadroTexto 6"/>
          <p:cNvSpPr txBox="1"/>
          <p:nvPr/>
        </p:nvSpPr>
        <p:spPr>
          <a:xfrm>
            <a:off x="4977432" y="2782025"/>
            <a:ext cx="184731" cy="369332"/>
          </a:xfrm>
          <a:prstGeom prst="rect">
            <a:avLst/>
          </a:prstGeom>
          <a:noFill/>
        </p:spPr>
        <p:txBody>
          <a:bodyPr wrap="none" rtlCol="0">
            <a:spAutoFit/>
          </a:bodyPr>
          <a:lstStyle/>
          <a:p>
            <a:endParaRPr lang="es-ES" dirty="0"/>
          </a:p>
        </p:txBody>
      </p:sp>
      <p:pic>
        <p:nvPicPr>
          <p:cNvPr id="4" name="Imagen 3"/>
          <p:cNvPicPr>
            <a:picLocks noChangeAspect="1"/>
          </p:cNvPicPr>
          <p:nvPr/>
        </p:nvPicPr>
        <p:blipFill rotWithShape="1">
          <a:blip r:embed="rId2"/>
          <a:srcRect l="49588" t="23713" r="41426" b="64610"/>
          <a:stretch/>
        </p:blipFill>
        <p:spPr>
          <a:xfrm>
            <a:off x="6627328" y="1642966"/>
            <a:ext cx="1693003" cy="1236881"/>
          </a:xfrm>
          <a:prstGeom prst="rect">
            <a:avLst/>
          </a:prstGeom>
        </p:spPr>
      </p:pic>
    </p:spTree>
    <p:extLst>
      <p:ext uri="{BB962C8B-B14F-4D97-AF65-F5344CB8AC3E}">
        <p14:creationId xmlns:p14="http://schemas.microsoft.com/office/powerpoint/2010/main" val="451894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Lanzamientos</a:t>
            </a:r>
          </a:p>
        </p:txBody>
      </p:sp>
      <p:sp>
        <p:nvSpPr>
          <p:cNvPr id="3" name="Marcador de contenido 2"/>
          <p:cNvSpPr>
            <a:spLocks noGrp="1"/>
          </p:cNvSpPr>
          <p:nvPr>
            <p:ph idx="1"/>
          </p:nvPr>
        </p:nvSpPr>
        <p:spPr>
          <a:xfrm>
            <a:off x="774424" y="2285267"/>
            <a:ext cx="7886700" cy="4351338"/>
          </a:xfrm>
        </p:spPr>
        <p:txBody>
          <a:bodyPr>
            <a:normAutofit/>
          </a:bodyPr>
          <a:lstStyle/>
          <a:p>
            <a:pPr marL="0" indent="0">
              <a:buNone/>
            </a:pPr>
            <a:r>
              <a:rPr lang="es-ES" sz="1700" dirty="0"/>
              <a:t>*lanzamientos de productos Empafar, </a:t>
            </a:r>
            <a:r>
              <a:rPr lang="es-ES" sz="1700" dirty="0" err="1"/>
              <a:t>empa</a:t>
            </a:r>
            <a:r>
              <a:rPr lang="es-ES" sz="1700" dirty="0"/>
              <a:t>, Bioderma y óptica pueden estar dentro del mismo grupo, pero al de librería es la que tendríamos que colocar por unidad de negocio.</a:t>
            </a:r>
          </a:p>
        </p:txBody>
      </p:sp>
      <p:sp>
        <p:nvSpPr>
          <p:cNvPr id="7" name="CuadroTexto 6"/>
          <p:cNvSpPr txBox="1"/>
          <p:nvPr/>
        </p:nvSpPr>
        <p:spPr>
          <a:xfrm>
            <a:off x="4977432" y="2782025"/>
            <a:ext cx="184731" cy="369332"/>
          </a:xfrm>
          <a:prstGeom prst="rect">
            <a:avLst/>
          </a:prstGeom>
          <a:noFill/>
        </p:spPr>
        <p:txBody>
          <a:bodyPr wrap="none" rtlCol="0">
            <a:spAutoFit/>
          </a:bodyPr>
          <a:lstStyle/>
          <a:p>
            <a:endParaRPr lang="es-ES" dirty="0"/>
          </a:p>
        </p:txBody>
      </p:sp>
    </p:spTree>
    <p:extLst>
      <p:ext uri="{BB962C8B-B14F-4D97-AF65-F5344CB8AC3E}">
        <p14:creationId xmlns:p14="http://schemas.microsoft.com/office/powerpoint/2010/main" val="34807966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a:t>Imforme</a:t>
            </a:r>
            <a:r>
              <a:rPr lang="es-ES" dirty="0"/>
              <a:t> Anual</a:t>
            </a:r>
          </a:p>
        </p:txBody>
      </p:sp>
      <p:sp>
        <p:nvSpPr>
          <p:cNvPr id="3" name="Marcador de contenido 2"/>
          <p:cNvSpPr>
            <a:spLocks noGrp="1"/>
          </p:cNvSpPr>
          <p:nvPr>
            <p:ph idx="1"/>
          </p:nvPr>
        </p:nvSpPr>
        <p:spPr>
          <a:xfrm>
            <a:off x="774424" y="2285267"/>
            <a:ext cx="7886700" cy="4351338"/>
          </a:xfrm>
        </p:spPr>
        <p:txBody>
          <a:bodyPr>
            <a:normAutofit/>
          </a:bodyPr>
          <a:lstStyle/>
          <a:p>
            <a:r>
              <a:rPr lang="es-ES" sz="1700" dirty="0" smtClean="0"/>
              <a:t>Se </a:t>
            </a:r>
            <a:r>
              <a:rPr lang="es-ES" sz="1700" dirty="0"/>
              <a:t>cargaría datos financieros </a:t>
            </a:r>
            <a:r>
              <a:rPr lang="es-ES" sz="1700" dirty="0" err="1"/>
              <a:t>trimestralmemte</a:t>
            </a:r>
            <a:r>
              <a:rPr lang="es-ES" sz="1700" dirty="0"/>
              <a:t>, lo mas probable es que sea en formato </a:t>
            </a:r>
            <a:r>
              <a:rPr lang="es-ES" sz="1700" dirty="0" err="1" smtClean="0"/>
              <a:t>pdf</a:t>
            </a:r>
            <a:r>
              <a:rPr lang="es-ES" sz="1700" dirty="0" smtClean="0"/>
              <a:t> o Excel.</a:t>
            </a:r>
            <a:endParaRPr lang="es-ES" sz="1700" dirty="0"/>
          </a:p>
          <a:p>
            <a:endParaRPr lang="es-ES" sz="1700" dirty="0"/>
          </a:p>
        </p:txBody>
      </p:sp>
      <p:sp>
        <p:nvSpPr>
          <p:cNvPr id="8" name="Flecha derecha 7"/>
          <p:cNvSpPr/>
          <p:nvPr/>
        </p:nvSpPr>
        <p:spPr>
          <a:xfrm>
            <a:off x="4837249" y="651215"/>
            <a:ext cx="1497496" cy="654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EJEMPLO</a:t>
            </a:r>
          </a:p>
        </p:txBody>
      </p:sp>
      <p:sp>
        <p:nvSpPr>
          <p:cNvPr id="6" name="CuadroTexto 5"/>
          <p:cNvSpPr txBox="1"/>
          <p:nvPr/>
        </p:nvSpPr>
        <p:spPr>
          <a:xfrm>
            <a:off x="4572000" y="925297"/>
            <a:ext cx="2027995" cy="376882"/>
          </a:xfrm>
          <a:prstGeom prst="rect">
            <a:avLst/>
          </a:prstGeom>
          <a:noFill/>
        </p:spPr>
        <p:txBody>
          <a:bodyPr wrap="square" rtlCol="0">
            <a:spAutoFit/>
          </a:bodyPr>
          <a:lstStyle/>
          <a:p>
            <a:endParaRPr lang="es-ES" dirty="0"/>
          </a:p>
        </p:txBody>
      </p:sp>
      <p:sp>
        <p:nvSpPr>
          <p:cNvPr id="7" name="CuadroTexto 6"/>
          <p:cNvSpPr txBox="1"/>
          <p:nvPr/>
        </p:nvSpPr>
        <p:spPr>
          <a:xfrm>
            <a:off x="4977432" y="2782025"/>
            <a:ext cx="184731" cy="369332"/>
          </a:xfrm>
          <a:prstGeom prst="rect">
            <a:avLst/>
          </a:prstGeom>
          <a:noFill/>
        </p:spPr>
        <p:txBody>
          <a:bodyPr wrap="none" rtlCol="0">
            <a:spAutoFit/>
          </a:bodyPr>
          <a:lstStyle/>
          <a:p>
            <a:endParaRPr lang="es-ES" dirty="0"/>
          </a:p>
        </p:txBody>
      </p:sp>
      <p:pic>
        <p:nvPicPr>
          <p:cNvPr id="4" name="Imagen 3"/>
          <p:cNvPicPr>
            <a:picLocks noChangeAspect="1"/>
          </p:cNvPicPr>
          <p:nvPr/>
        </p:nvPicPr>
        <p:blipFill rotWithShape="1">
          <a:blip r:embed="rId2"/>
          <a:srcRect l="49588" t="23713" r="41426" b="64610"/>
          <a:stretch/>
        </p:blipFill>
        <p:spPr>
          <a:xfrm>
            <a:off x="6657127" y="661394"/>
            <a:ext cx="1693003" cy="1236881"/>
          </a:xfrm>
          <a:prstGeom prst="rect">
            <a:avLst/>
          </a:prstGeom>
        </p:spPr>
      </p:pic>
    </p:spTree>
    <p:extLst>
      <p:ext uri="{BB962C8B-B14F-4D97-AF65-F5344CB8AC3E}">
        <p14:creationId xmlns:p14="http://schemas.microsoft.com/office/powerpoint/2010/main" val="6698253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42962" y="1472446"/>
            <a:ext cx="7886700" cy="4351338"/>
          </a:xfrm>
        </p:spPr>
        <p:txBody>
          <a:bodyPr>
            <a:normAutofit/>
          </a:bodyPr>
          <a:lstStyle/>
          <a:p>
            <a:r>
              <a:rPr lang="es-ES" sz="1700" dirty="0" smtClean="0"/>
              <a:t>PRODUCTOS</a:t>
            </a:r>
            <a:endParaRPr lang="es-ES" sz="1700" dirty="0"/>
          </a:p>
          <a:p>
            <a:r>
              <a:rPr lang="es-ES" sz="1700" dirty="0"/>
              <a:t>En la sección donde se presentarían los </a:t>
            </a:r>
            <a:r>
              <a:rPr lang="es-ES" sz="1700" dirty="0" smtClean="0"/>
              <a:t>productos, que también se </a:t>
            </a:r>
            <a:r>
              <a:rPr lang="es-ES" sz="1700" dirty="0"/>
              <a:t>pueda buscar por abecedario o por acción terapéutica los </a:t>
            </a:r>
            <a:r>
              <a:rPr lang="es-ES" sz="1700" dirty="0" smtClean="0"/>
              <a:t>productos.</a:t>
            </a:r>
            <a:endParaRPr lang="es-ES" sz="1700" dirty="0"/>
          </a:p>
          <a:p>
            <a:endParaRPr lang="es-ES" sz="1700" dirty="0"/>
          </a:p>
        </p:txBody>
      </p:sp>
      <p:sp>
        <p:nvSpPr>
          <p:cNvPr id="7" name="CuadroTexto 6"/>
          <p:cNvSpPr txBox="1"/>
          <p:nvPr/>
        </p:nvSpPr>
        <p:spPr>
          <a:xfrm>
            <a:off x="4977432" y="2782025"/>
            <a:ext cx="184731" cy="369332"/>
          </a:xfrm>
          <a:prstGeom prst="rect">
            <a:avLst/>
          </a:prstGeom>
          <a:noFill/>
        </p:spPr>
        <p:txBody>
          <a:bodyPr wrap="none" rtlCol="0">
            <a:spAutoFit/>
          </a:bodyPr>
          <a:lstStyle/>
          <a:p>
            <a:endParaRPr lang="es-ES" dirty="0"/>
          </a:p>
        </p:txBody>
      </p:sp>
      <p:pic>
        <p:nvPicPr>
          <p:cNvPr id="9" name="Imagen 8"/>
          <p:cNvPicPr>
            <a:picLocks noChangeAspect="1"/>
          </p:cNvPicPr>
          <p:nvPr/>
        </p:nvPicPr>
        <p:blipFill rotWithShape="1">
          <a:blip r:embed="rId2">
            <a:extLst>
              <a:ext uri="{28A0092B-C50C-407E-A947-70E740481C1C}">
                <a14:useLocalDpi xmlns:a14="http://schemas.microsoft.com/office/drawing/2010/main" val="0"/>
              </a:ext>
            </a:extLst>
          </a:blip>
          <a:srcRect t="14794"/>
          <a:stretch/>
        </p:blipFill>
        <p:spPr>
          <a:xfrm>
            <a:off x="1616228" y="2966691"/>
            <a:ext cx="2429599" cy="3683199"/>
          </a:xfrm>
          <a:prstGeom prst="rect">
            <a:avLst/>
          </a:prstGeom>
        </p:spPr>
      </p:pic>
      <p:pic>
        <p:nvPicPr>
          <p:cNvPr id="10" name="Imagen 9"/>
          <p:cNvPicPr>
            <a:picLocks noChangeAspect="1"/>
          </p:cNvPicPr>
          <p:nvPr/>
        </p:nvPicPr>
        <p:blipFill rotWithShape="1">
          <a:blip r:embed="rId3">
            <a:extLst>
              <a:ext uri="{28A0092B-C50C-407E-A947-70E740481C1C}">
                <a14:useLocalDpi xmlns:a14="http://schemas.microsoft.com/office/drawing/2010/main" val="0"/>
              </a:ext>
            </a:extLst>
          </a:blip>
          <a:srcRect t="11849" b="78603"/>
          <a:stretch/>
        </p:blipFill>
        <p:spPr>
          <a:xfrm>
            <a:off x="4330899" y="2856419"/>
            <a:ext cx="3545935" cy="602398"/>
          </a:xfrm>
          <a:prstGeom prst="rect">
            <a:avLst/>
          </a:prstGeom>
        </p:spPr>
      </p:pic>
      <p:pic>
        <p:nvPicPr>
          <p:cNvPr id="12" name="Imagen 11"/>
          <p:cNvPicPr>
            <a:picLocks noChangeAspect="1"/>
          </p:cNvPicPr>
          <p:nvPr/>
        </p:nvPicPr>
        <p:blipFill rotWithShape="1">
          <a:blip r:embed="rId4"/>
          <a:srcRect l="31155" t="39530" r="61975" b="55857"/>
          <a:stretch/>
        </p:blipFill>
        <p:spPr>
          <a:xfrm>
            <a:off x="5162163" y="5360333"/>
            <a:ext cx="1978481" cy="746821"/>
          </a:xfrm>
          <a:prstGeom prst="rect">
            <a:avLst/>
          </a:prstGeom>
        </p:spPr>
      </p:pic>
      <p:pic>
        <p:nvPicPr>
          <p:cNvPr id="16" name="Imagen 15"/>
          <p:cNvPicPr>
            <a:picLocks noChangeAspect="1"/>
          </p:cNvPicPr>
          <p:nvPr/>
        </p:nvPicPr>
        <p:blipFill rotWithShape="1">
          <a:blip r:embed="rId5"/>
          <a:srcRect l="13468" t="38741" r="15609" b="44036"/>
          <a:stretch/>
        </p:blipFill>
        <p:spPr>
          <a:xfrm>
            <a:off x="4111546" y="3772077"/>
            <a:ext cx="5582104" cy="762149"/>
          </a:xfrm>
          <a:prstGeom prst="rect">
            <a:avLst/>
          </a:prstGeom>
        </p:spPr>
      </p:pic>
      <p:sp>
        <p:nvSpPr>
          <p:cNvPr id="17" name="Flecha abajo 16"/>
          <p:cNvSpPr/>
          <p:nvPr/>
        </p:nvSpPr>
        <p:spPr>
          <a:xfrm>
            <a:off x="5898457" y="4680866"/>
            <a:ext cx="410817" cy="4483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Flecha abajo 17"/>
          <p:cNvSpPr/>
          <p:nvPr/>
        </p:nvSpPr>
        <p:spPr>
          <a:xfrm>
            <a:off x="5898456" y="3402563"/>
            <a:ext cx="410817" cy="4483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6660658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74424" y="2285267"/>
            <a:ext cx="7886700" cy="4351338"/>
          </a:xfrm>
        </p:spPr>
        <p:txBody>
          <a:bodyPr>
            <a:normAutofit/>
          </a:bodyPr>
          <a:lstStyle/>
          <a:p>
            <a:r>
              <a:rPr lang="es-ES" sz="1700" b="1" dirty="0"/>
              <a:t>Otros requerimientos</a:t>
            </a:r>
          </a:p>
          <a:p>
            <a:r>
              <a:rPr lang="es-ES" sz="1700" dirty="0" smtClean="0"/>
              <a:t>1colocar </a:t>
            </a:r>
            <a:r>
              <a:rPr lang="es-ES" sz="1700" dirty="0"/>
              <a:t>un video institucional en la </a:t>
            </a:r>
            <a:r>
              <a:rPr lang="es-ES" sz="1700" dirty="0" err="1" smtClean="0"/>
              <a:t>pág</a:t>
            </a:r>
            <a:r>
              <a:rPr lang="es-ES" sz="1700" dirty="0" smtClean="0"/>
              <a:t> nosotros, </a:t>
            </a:r>
            <a:endParaRPr lang="es-ES" sz="1700" dirty="0"/>
          </a:p>
          <a:p>
            <a:r>
              <a:rPr lang="es-ES" sz="1700" dirty="0"/>
              <a:t>2. </a:t>
            </a:r>
            <a:r>
              <a:rPr lang="es-ES" sz="1700" dirty="0" smtClean="0"/>
              <a:t>en la </a:t>
            </a:r>
            <a:r>
              <a:rPr lang="es-ES" sz="1700" dirty="0" err="1" smtClean="0"/>
              <a:t>seccion</a:t>
            </a:r>
            <a:r>
              <a:rPr lang="es-ES" sz="1700" dirty="0" smtClean="0"/>
              <a:t> productos que </a:t>
            </a:r>
            <a:r>
              <a:rPr lang="es-ES" sz="1700" dirty="0"/>
              <a:t>se pueda descargar el vademécum en </a:t>
            </a:r>
            <a:r>
              <a:rPr lang="es-ES" sz="1700" dirty="0" err="1"/>
              <a:t>pdf</a:t>
            </a:r>
            <a:r>
              <a:rPr lang="es-ES" sz="1700" dirty="0" smtClean="0"/>
              <a:t>. O de las otras </a:t>
            </a:r>
            <a:r>
              <a:rPr lang="es-ES" sz="1700" dirty="0" err="1" smtClean="0"/>
              <a:t>lineas</a:t>
            </a:r>
            <a:r>
              <a:rPr lang="es-ES" sz="1700" dirty="0" smtClean="0"/>
              <a:t>. (autoadministrable desde el </a:t>
            </a:r>
            <a:r>
              <a:rPr lang="es-ES" sz="1700" dirty="0" err="1" smtClean="0"/>
              <a:t>Backend</a:t>
            </a:r>
            <a:r>
              <a:rPr lang="es-ES" sz="1700" dirty="0"/>
              <a:t>)</a:t>
            </a:r>
          </a:p>
        </p:txBody>
      </p:sp>
      <p:sp>
        <p:nvSpPr>
          <p:cNvPr id="7" name="CuadroTexto 6"/>
          <p:cNvSpPr txBox="1"/>
          <p:nvPr/>
        </p:nvSpPr>
        <p:spPr>
          <a:xfrm>
            <a:off x="4977432" y="2782025"/>
            <a:ext cx="184731" cy="369332"/>
          </a:xfrm>
          <a:prstGeom prst="rect">
            <a:avLst/>
          </a:prstGeom>
          <a:noFill/>
        </p:spPr>
        <p:txBody>
          <a:bodyPr wrap="none" rtlCol="0">
            <a:spAutoFit/>
          </a:bodyPr>
          <a:lstStyle/>
          <a:p>
            <a:endParaRPr lang="es-ES" dirty="0"/>
          </a:p>
        </p:txBody>
      </p:sp>
      <p:pic>
        <p:nvPicPr>
          <p:cNvPr id="4" name="Imagen 3"/>
          <p:cNvPicPr>
            <a:picLocks noChangeAspect="1"/>
          </p:cNvPicPr>
          <p:nvPr/>
        </p:nvPicPr>
        <p:blipFill rotWithShape="1">
          <a:blip r:embed="rId2"/>
          <a:srcRect l="20187" t="13115" r="17726" b="6145"/>
          <a:stretch/>
        </p:blipFill>
        <p:spPr>
          <a:xfrm>
            <a:off x="1555063" y="3648115"/>
            <a:ext cx="3978560" cy="2908852"/>
          </a:xfrm>
          <a:prstGeom prst="rect">
            <a:avLst/>
          </a:prstGeom>
        </p:spPr>
      </p:pic>
      <p:pic>
        <p:nvPicPr>
          <p:cNvPr id="6" name="Imagen 5"/>
          <p:cNvPicPr>
            <a:picLocks noChangeAspect="1"/>
          </p:cNvPicPr>
          <p:nvPr/>
        </p:nvPicPr>
        <p:blipFill rotWithShape="1">
          <a:blip r:embed="rId3"/>
          <a:srcRect l="72336" t="28987" r="15149" b="60691"/>
          <a:stretch/>
        </p:blipFill>
        <p:spPr>
          <a:xfrm>
            <a:off x="6347791" y="1512323"/>
            <a:ext cx="2154763" cy="998866"/>
          </a:xfrm>
          <a:prstGeom prst="rect">
            <a:avLst/>
          </a:prstGeom>
        </p:spPr>
      </p:pic>
    </p:spTree>
    <p:extLst>
      <p:ext uri="{BB962C8B-B14F-4D97-AF65-F5344CB8AC3E}">
        <p14:creationId xmlns:p14="http://schemas.microsoft.com/office/powerpoint/2010/main" val="15671932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457200" y="480646"/>
            <a:ext cx="8428891" cy="5321178"/>
          </a:xfrm>
        </p:spPr>
        <p:txBody>
          <a:bodyPr>
            <a:noAutofit/>
          </a:bodyPr>
          <a:lstStyle/>
          <a:p>
            <a:r>
              <a:rPr lang="es-MX" sz="1400" dirty="0" smtClean="0"/>
              <a:t>La </a:t>
            </a:r>
            <a:r>
              <a:rPr lang="es-MX" sz="1400" dirty="0"/>
              <a:t>empresa</a:t>
            </a:r>
            <a:endParaRPr lang="es-PY" sz="1400" dirty="0"/>
          </a:p>
          <a:p>
            <a:r>
              <a:rPr lang="es-MX" sz="1400" dirty="0"/>
              <a:t>Somos  </a:t>
            </a:r>
            <a:r>
              <a:rPr lang="es-MX" sz="1400" dirty="0" err="1"/>
              <a:t>Comfar</a:t>
            </a:r>
            <a:r>
              <a:rPr lang="es-MX" sz="1400" dirty="0"/>
              <a:t> </a:t>
            </a:r>
            <a:endParaRPr lang="es-PY" sz="1400" dirty="0"/>
          </a:p>
          <a:p>
            <a:r>
              <a:rPr lang="es-MX" sz="1400" dirty="0"/>
              <a:t>Nuestros Valores</a:t>
            </a:r>
            <a:endParaRPr lang="es-PY" sz="1400" dirty="0"/>
          </a:p>
          <a:p>
            <a:r>
              <a:rPr lang="es-MX" sz="1400" dirty="0"/>
              <a:t>Nuestro Equipo</a:t>
            </a:r>
            <a:endParaRPr lang="es-PY" sz="1400" dirty="0"/>
          </a:p>
          <a:p>
            <a:r>
              <a:rPr lang="es-MX" sz="1400" dirty="0"/>
              <a:t>	</a:t>
            </a:r>
            <a:r>
              <a:rPr lang="es-MX" sz="1400" dirty="0" err="1"/>
              <a:t>Queres</a:t>
            </a:r>
            <a:r>
              <a:rPr lang="es-MX" sz="1400" dirty="0"/>
              <a:t> formar parte de nuestro Equipo?</a:t>
            </a:r>
            <a:endParaRPr lang="es-PY" sz="1400" dirty="0"/>
          </a:p>
          <a:p>
            <a:r>
              <a:rPr lang="es-MX" sz="1400" dirty="0"/>
              <a:t>Nuestros Productos – Marcas Representadas </a:t>
            </a:r>
            <a:endParaRPr lang="es-PY" sz="1400" dirty="0"/>
          </a:p>
          <a:p>
            <a:r>
              <a:rPr lang="es-MX" sz="1400" dirty="0"/>
              <a:t>EMPA</a:t>
            </a:r>
            <a:endParaRPr lang="es-PY" sz="1400" dirty="0"/>
          </a:p>
          <a:p>
            <a:r>
              <a:rPr lang="es-MX" sz="1400" dirty="0"/>
              <a:t>REPRESENTADAS</a:t>
            </a:r>
            <a:endParaRPr lang="es-PY" sz="1400" dirty="0"/>
          </a:p>
          <a:p>
            <a:r>
              <a:rPr lang="es-MX" sz="1400" dirty="0"/>
              <a:t>EMPA – </a:t>
            </a:r>
            <a:r>
              <a:rPr lang="es-MX" sz="1400" b="1" dirty="0"/>
              <a:t>Salud con Calidad</a:t>
            </a:r>
            <a:endParaRPr lang="es-PY" sz="1400" dirty="0"/>
          </a:p>
          <a:p>
            <a:r>
              <a:rPr lang="es-MX" sz="1400" dirty="0"/>
              <a:t>EMPA – La división de los productos es por Línea – Ejemplo</a:t>
            </a:r>
            <a:endParaRPr lang="es-PY" sz="1400" dirty="0"/>
          </a:p>
          <a:p>
            <a:pPr lvl="0"/>
            <a:r>
              <a:rPr lang="es-MX" sz="1400" dirty="0"/>
              <a:t>Cardiología</a:t>
            </a:r>
            <a:endParaRPr lang="es-PY" sz="1400" dirty="0"/>
          </a:p>
          <a:p>
            <a:pPr lvl="0"/>
            <a:r>
              <a:rPr lang="es-MX" sz="1400" dirty="0"/>
              <a:t>Dermatología</a:t>
            </a:r>
            <a:endParaRPr lang="es-PY" sz="1400" dirty="0"/>
          </a:p>
          <a:p>
            <a:pPr lvl="0"/>
            <a:r>
              <a:rPr lang="es-MX" sz="1400" dirty="0"/>
              <a:t>Urología</a:t>
            </a:r>
            <a:endParaRPr lang="es-PY" sz="1400" dirty="0"/>
          </a:p>
          <a:p>
            <a:pPr lvl="0"/>
            <a:r>
              <a:rPr lang="es-MX" sz="1400" dirty="0"/>
              <a:t>Respiratorio</a:t>
            </a:r>
            <a:endParaRPr lang="es-PY" sz="1400" dirty="0"/>
          </a:p>
          <a:p>
            <a:pPr lvl="0"/>
            <a:r>
              <a:rPr lang="es-MX" sz="1400" dirty="0"/>
              <a:t>Ginecología</a:t>
            </a:r>
            <a:endParaRPr lang="es-PY" sz="1400" dirty="0"/>
          </a:p>
          <a:p>
            <a:pPr lvl="0"/>
            <a:r>
              <a:rPr lang="es-MX" sz="1400" dirty="0"/>
              <a:t>Medicina General</a:t>
            </a:r>
            <a:endParaRPr lang="es-PY" sz="1400" dirty="0"/>
          </a:p>
          <a:p>
            <a:r>
              <a:rPr lang="es-MX" sz="1400" dirty="0"/>
              <a:t>Marcas Representadas</a:t>
            </a:r>
            <a:endParaRPr lang="es-PY" sz="1400" dirty="0"/>
          </a:p>
          <a:p>
            <a:r>
              <a:rPr lang="es-MX" sz="1400" dirty="0"/>
              <a:t>Representaciones (Óptica, Librería, </a:t>
            </a:r>
            <a:r>
              <a:rPr lang="es-MX" sz="1400" dirty="0" err="1"/>
              <a:t>Bioderma</a:t>
            </a:r>
            <a:r>
              <a:rPr lang="es-MX" sz="1400" dirty="0"/>
              <a:t>, </a:t>
            </a:r>
            <a:r>
              <a:rPr lang="es-MX" sz="1400" dirty="0" err="1"/>
              <a:t>Waltter</a:t>
            </a:r>
            <a:r>
              <a:rPr lang="es-MX" sz="1400" dirty="0"/>
              <a:t> </a:t>
            </a:r>
            <a:r>
              <a:rPr lang="es-MX" sz="1400" dirty="0" err="1"/>
              <a:t>Ritter</a:t>
            </a:r>
            <a:r>
              <a:rPr lang="es-MX" sz="1400" dirty="0"/>
              <a:t>)</a:t>
            </a:r>
            <a:endParaRPr lang="es-PY" sz="1400" dirty="0"/>
          </a:p>
          <a:p>
            <a:r>
              <a:rPr lang="es-MX" sz="1400" dirty="0" smtClean="0"/>
              <a:t>Noticias </a:t>
            </a:r>
            <a:r>
              <a:rPr lang="es-MX" sz="1400" dirty="0"/>
              <a:t>– CATEGORIAS</a:t>
            </a:r>
            <a:endParaRPr lang="es-PY" sz="1400" dirty="0"/>
          </a:p>
          <a:p>
            <a:r>
              <a:rPr lang="es-MX" sz="1400" dirty="0"/>
              <a:t>Salud</a:t>
            </a:r>
            <a:endParaRPr lang="es-PY" sz="1400" dirty="0"/>
          </a:p>
          <a:p>
            <a:r>
              <a:rPr lang="es-MX" sz="1400" dirty="0"/>
              <a:t>Seminario y Congresos</a:t>
            </a:r>
            <a:endParaRPr lang="es-PY" sz="1400" dirty="0"/>
          </a:p>
          <a:p>
            <a:r>
              <a:rPr lang="es-MX" sz="1400" dirty="0"/>
              <a:t>Negocios</a:t>
            </a:r>
            <a:endParaRPr lang="es-PY" sz="1400" dirty="0"/>
          </a:p>
          <a:p>
            <a:r>
              <a:rPr lang="es-MX" sz="1400" dirty="0"/>
              <a:t>Todas las  noticias se podrán compartir en FB, WhatsApp, twitter, mails </a:t>
            </a:r>
            <a:endParaRPr lang="es-PY" sz="1400" dirty="0"/>
          </a:p>
          <a:p>
            <a:r>
              <a:rPr lang="es-MX" sz="1400" dirty="0"/>
              <a:t/>
            </a:r>
            <a:br>
              <a:rPr lang="es-MX" sz="1400" dirty="0"/>
            </a:br>
            <a:r>
              <a:rPr lang="es-MX" sz="1400" dirty="0"/>
              <a:t> </a:t>
            </a:r>
            <a:endParaRPr lang="es-PY" sz="1400" dirty="0"/>
          </a:p>
          <a:p>
            <a:endParaRPr lang="es-PY" sz="1400" dirty="0"/>
          </a:p>
        </p:txBody>
      </p:sp>
    </p:spTree>
    <p:extLst>
      <p:ext uri="{BB962C8B-B14F-4D97-AF65-F5344CB8AC3E}">
        <p14:creationId xmlns:p14="http://schemas.microsoft.com/office/powerpoint/2010/main" val="3877021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La Empresa</a:t>
            </a:r>
          </a:p>
        </p:txBody>
      </p:sp>
      <p:sp>
        <p:nvSpPr>
          <p:cNvPr id="3" name="Marcador de contenido 2"/>
          <p:cNvSpPr>
            <a:spLocks noGrp="1"/>
          </p:cNvSpPr>
          <p:nvPr>
            <p:ph idx="1"/>
          </p:nvPr>
        </p:nvSpPr>
        <p:spPr/>
        <p:txBody>
          <a:bodyPr/>
          <a:lstStyle/>
          <a:p>
            <a:r>
              <a:rPr lang="es-ES" dirty="0"/>
              <a:t>Nosotros -  Historia </a:t>
            </a:r>
          </a:p>
        </p:txBody>
      </p:sp>
      <p:pic>
        <p:nvPicPr>
          <p:cNvPr id="6" name="Imagen 5"/>
          <p:cNvPicPr>
            <a:picLocks noChangeAspect="1"/>
          </p:cNvPicPr>
          <p:nvPr/>
        </p:nvPicPr>
        <p:blipFill rotWithShape="1">
          <a:blip r:embed="rId2"/>
          <a:srcRect l="19787" t="23872" r="70784" b="60556"/>
          <a:stretch/>
        </p:blipFill>
        <p:spPr>
          <a:xfrm>
            <a:off x="5671931" y="1491907"/>
            <a:ext cx="1684212" cy="1563752"/>
          </a:xfrm>
          <a:prstGeom prst="rect">
            <a:avLst/>
          </a:prstGeom>
        </p:spPr>
      </p:pic>
      <p:sp>
        <p:nvSpPr>
          <p:cNvPr id="8" name="Flecha derecha 7"/>
          <p:cNvSpPr/>
          <p:nvPr/>
        </p:nvSpPr>
        <p:spPr>
          <a:xfrm>
            <a:off x="3942936" y="2119417"/>
            <a:ext cx="1497496" cy="654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EJEMPLO</a:t>
            </a:r>
          </a:p>
        </p:txBody>
      </p:sp>
      <p:sp>
        <p:nvSpPr>
          <p:cNvPr id="9" name="Rectángulo 8"/>
          <p:cNvSpPr/>
          <p:nvPr/>
        </p:nvSpPr>
        <p:spPr>
          <a:xfrm>
            <a:off x="1065972" y="3190595"/>
            <a:ext cx="8237054" cy="2191434"/>
          </a:xfrm>
          <a:prstGeom prst="rect">
            <a:avLst/>
          </a:prstGeom>
        </p:spPr>
        <p:txBody>
          <a:bodyPr wrap="square">
            <a:spAutoFit/>
          </a:bodyPr>
          <a:lstStyle/>
          <a:p>
            <a:pPr marL="449580">
              <a:lnSpc>
                <a:spcPct val="115000"/>
              </a:lnSpc>
              <a:spcAft>
                <a:spcPts val="1000"/>
              </a:spcAft>
            </a:pPr>
            <a:r>
              <a:rPr lang="es-ES" sz="1500" dirty="0">
                <a:latin typeface="Calibri" panose="020F0502020204030204" pitchFamily="34" charset="0"/>
                <a:ea typeface="Calibri" panose="020F0502020204030204" pitchFamily="34" charset="0"/>
                <a:cs typeface="Times New Roman" panose="02020603050405020304" pitchFamily="18" charset="0"/>
              </a:rPr>
              <a:t>1977 COMFAR SRL inicia las actividades dedicándose a la importación y representación de medicamentos de laboratorios internacionales  </a:t>
            </a:r>
          </a:p>
          <a:p>
            <a:pPr marL="449580">
              <a:lnSpc>
                <a:spcPct val="115000"/>
              </a:lnSpc>
              <a:spcAft>
                <a:spcPts val="1000"/>
              </a:spcAft>
            </a:pPr>
            <a:r>
              <a:rPr lang="es-ES" sz="1500" dirty="0">
                <a:latin typeface="Calibri" panose="020F0502020204030204" pitchFamily="34" charset="0"/>
                <a:ea typeface="Calibri" panose="020F0502020204030204" pitchFamily="34" charset="0"/>
                <a:cs typeface="Times New Roman" panose="02020603050405020304" pitchFamily="18" charset="0"/>
              </a:rPr>
              <a:t>1980 fundación del laboratorio EMPA para la elaboración de medicamentos nacionales</a:t>
            </a:r>
          </a:p>
          <a:p>
            <a:pPr marL="449580">
              <a:lnSpc>
                <a:spcPct val="115000"/>
              </a:lnSpc>
              <a:spcAft>
                <a:spcPts val="1000"/>
              </a:spcAft>
            </a:pPr>
            <a:r>
              <a:rPr lang="es-ES" sz="1500" dirty="0">
                <a:latin typeface="Calibri" panose="020F0502020204030204" pitchFamily="34" charset="0"/>
                <a:ea typeface="Calibri" panose="020F0502020204030204" pitchFamily="34" charset="0"/>
                <a:cs typeface="Times New Roman" panose="02020603050405020304" pitchFamily="18" charset="0"/>
              </a:rPr>
              <a:t>1995 se convirtió en CONFAR SAECA, acompañando la expansión de las actividades industriales y comerciales, ampliando las unidades de negocios el   rubro librería y Óptica y Contactología incorporando a su portfolio marcas reconocidas como Parker, </a:t>
            </a:r>
            <a:r>
              <a:rPr lang="es-ES" sz="1500" dirty="0" err="1">
                <a:latin typeface="Calibri" panose="020F0502020204030204" pitchFamily="34" charset="0"/>
                <a:ea typeface="Calibri" panose="020F0502020204030204" pitchFamily="34" charset="0"/>
                <a:cs typeface="Times New Roman" panose="02020603050405020304" pitchFamily="18" charset="0"/>
              </a:rPr>
              <a:t>Sharppie</a:t>
            </a:r>
            <a:r>
              <a:rPr lang="es-ES" sz="1500" dirty="0">
                <a:latin typeface="Calibri" panose="020F0502020204030204" pitchFamily="34" charset="0"/>
                <a:ea typeface="Calibri" panose="020F0502020204030204" pitchFamily="34" charset="0"/>
                <a:cs typeface="Times New Roman" panose="02020603050405020304" pitchFamily="18" charset="0"/>
              </a:rPr>
              <a:t>, Paper mate, </a:t>
            </a:r>
            <a:r>
              <a:rPr lang="es-ES" sz="1500" dirty="0" err="1">
                <a:latin typeface="Calibri" panose="020F0502020204030204" pitchFamily="34" charset="0"/>
                <a:ea typeface="Calibri" panose="020F0502020204030204" pitchFamily="34" charset="0"/>
                <a:cs typeface="Times New Roman" panose="02020603050405020304" pitchFamily="18" charset="0"/>
              </a:rPr>
              <a:t>plasticola</a:t>
            </a:r>
            <a:r>
              <a:rPr lang="es-ES" sz="1500" dirty="0">
                <a:latin typeface="Calibri" panose="020F0502020204030204" pitchFamily="34" charset="0"/>
                <a:ea typeface="Calibri" panose="020F0502020204030204" pitchFamily="34" charset="0"/>
                <a:cs typeface="Times New Roman" panose="02020603050405020304" pitchFamily="18" charset="0"/>
              </a:rPr>
              <a:t>, </a:t>
            </a:r>
            <a:r>
              <a:rPr lang="es-ES" sz="1500" dirty="0" err="1">
                <a:latin typeface="Calibri" panose="020F0502020204030204" pitchFamily="34" charset="0"/>
                <a:ea typeface="Calibri" panose="020F0502020204030204" pitchFamily="34" charset="0"/>
                <a:cs typeface="Times New Roman" panose="02020603050405020304" pitchFamily="18" charset="0"/>
              </a:rPr>
              <a:t>freshlook</a:t>
            </a:r>
            <a:endParaRPr lang="es-ES" sz="15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401567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La Empresa</a:t>
            </a:r>
          </a:p>
        </p:txBody>
      </p:sp>
      <p:sp>
        <p:nvSpPr>
          <p:cNvPr id="3" name="Marcador de contenido 2"/>
          <p:cNvSpPr>
            <a:spLocks noGrp="1"/>
          </p:cNvSpPr>
          <p:nvPr>
            <p:ph idx="1"/>
          </p:nvPr>
        </p:nvSpPr>
        <p:spPr/>
        <p:txBody>
          <a:bodyPr/>
          <a:lstStyle/>
          <a:p>
            <a:r>
              <a:rPr lang="es-ES" dirty="0"/>
              <a:t> ADN COMFAR </a:t>
            </a:r>
          </a:p>
        </p:txBody>
      </p:sp>
      <p:sp>
        <p:nvSpPr>
          <p:cNvPr id="8" name="Flecha derecha 7"/>
          <p:cNvSpPr/>
          <p:nvPr/>
        </p:nvSpPr>
        <p:spPr>
          <a:xfrm>
            <a:off x="3982693" y="2119417"/>
            <a:ext cx="1497496" cy="654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EJEMPLO</a:t>
            </a:r>
          </a:p>
        </p:txBody>
      </p:sp>
      <p:sp>
        <p:nvSpPr>
          <p:cNvPr id="9" name="Rectángulo 8"/>
          <p:cNvSpPr/>
          <p:nvPr/>
        </p:nvSpPr>
        <p:spPr>
          <a:xfrm>
            <a:off x="1092476" y="2909300"/>
            <a:ext cx="8237054" cy="1754326"/>
          </a:xfrm>
          <a:prstGeom prst="rect">
            <a:avLst/>
          </a:prstGeom>
        </p:spPr>
        <p:txBody>
          <a:bodyPr wrap="square">
            <a:spAutoFit/>
          </a:bodyPr>
          <a:lstStyle/>
          <a:p>
            <a:pPr lvl="0"/>
            <a:r>
              <a:rPr lang="es-ES" dirty="0"/>
              <a:t>Ética</a:t>
            </a:r>
            <a:endParaRPr lang="es-ES" sz="1600" dirty="0"/>
          </a:p>
          <a:p>
            <a:pPr lvl="0"/>
            <a:r>
              <a:rPr lang="es-ES" dirty="0"/>
              <a:t>Honestidad valor supremo para todo</a:t>
            </a:r>
            <a:endParaRPr lang="es-ES" sz="1600" dirty="0"/>
          </a:p>
          <a:p>
            <a:pPr lvl="0"/>
            <a:r>
              <a:rPr lang="es-ES" dirty="0"/>
              <a:t>Responsabilidad</a:t>
            </a:r>
            <a:endParaRPr lang="es-ES" sz="1600" dirty="0"/>
          </a:p>
          <a:p>
            <a:pPr lvl="0"/>
            <a:r>
              <a:rPr lang="es-ES" dirty="0"/>
              <a:t>Cooperación</a:t>
            </a:r>
            <a:endParaRPr lang="es-ES" sz="1600" dirty="0"/>
          </a:p>
          <a:p>
            <a:pPr lvl="0"/>
            <a:r>
              <a:rPr lang="es-ES" dirty="0"/>
              <a:t>Pertenencia</a:t>
            </a:r>
            <a:endParaRPr lang="es-ES" sz="1600" dirty="0"/>
          </a:p>
          <a:p>
            <a:r>
              <a:rPr lang="es-ES" dirty="0"/>
              <a:t>Tolerancia</a:t>
            </a:r>
            <a:endParaRPr lang="es-ES" sz="15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Imagen 3"/>
          <p:cNvPicPr>
            <a:picLocks noChangeAspect="1"/>
          </p:cNvPicPr>
          <p:nvPr/>
        </p:nvPicPr>
        <p:blipFill rotWithShape="1">
          <a:blip r:embed="rId2"/>
          <a:srcRect l="14751" t="24952" r="70497" b="50025"/>
          <a:stretch/>
        </p:blipFill>
        <p:spPr>
          <a:xfrm>
            <a:off x="5944015" y="1622168"/>
            <a:ext cx="1861515" cy="1775336"/>
          </a:xfrm>
          <a:prstGeom prst="rect">
            <a:avLst/>
          </a:prstGeom>
        </p:spPr>
      </p:pic>
    </p:spTree>
    <p:extLst>
      <p:ext uri="{BB962C8B-B14F-4D97-AF65-F5344CB8AC3E}">
        <p14:creationId xmlns:p14="http://schemas.microsoft.com/office/powerpoint/2010/main" val="22790856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La Empresa</a:t>
            </a:r>
          </a:p>
        </p:txBody>
      </p:sp>
      <p:sp>
        <p:nvSpPr>
          <p:cNvPr id="3" name="Marcador de contenido 2"/>
          <p:cNvSpPr>
            <a:spLocks noGrp="1"/>
          </p:cNvSpPr>
          <p:nvPr>
            <p:ph idx="1"/>
          </p:nvPr>
        </p:nvSpPr>
        <p:spPr/>
        <p:txBody>
          <a:bodyPr/>
          <a:lstStyle/>
          <a:p>
            <a:r>
              <a:rPr lang="es-ES" dirty="0"/>
              <a:t> Nuestro Equipo</a:t>
            </a:r>
          </a:p>
        </p:txBody>
      </p:sp>
      <p:sp>
        <p:nvSpPr>
          <p:cNvPr id="8" name="Flecha derecha 7"/>
          <p:cNvSpPr/>
          <p:nvPr/>
        </p:nvSpPr>
        <p:spPr>
          <a:xfrm>
            <a:off x="4462255" y="1712515"/>
            <a:ext cx="1497496" cy="654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EJEMPLO</a:t>
            </a:r>
          </a:p>
        </p:txBody>
      </p:sp>
      <p:sp>
        <p:nvSpPr>
          <p:cNvPr id="9" name="Rectángulo 8"/>
          <p:cNvSpPr/>
          <p:nvPr/>
        </p:nvSpPr>
        <p:spPr>
          <a:xfrm>
            <a:off x="721415" y="2829475"/>
            <a:ext cx="8237054" cy="2031325"/>
          </a:xfrm>
          <a:prstGeom prst="rect">
            <a:avLst/>
          </a:prstGeom>
        </p:spPr>
        <p:txBody>
          <a:bodyPr wrap="square">
            <a:spAutoFit/>
          </a:bodyPr>
          <a:lstStyle/>
          <a:p>
            <a:r>
              <a:rPr lang="es-MX" dirty="0"/>
              <a:t>Contamos con un  equipo que brinda un sólido respaldo a todas nuestras marcas fabricadas y representadas, empleamos a mas de 200 funcionarios y comercializamos nuestros productos a nivel nacional y en otros países del Mercosur. La eficiencia de este plantel, que trabaja en un ambiente creativo y armonioso, refuerza la capacidad de la empresa para competir en el mercado Paraguayo y también en el exterior.</a:t>
            </a:r>
            <a:endParaRPr lang="es-ES" dirty="0"/>
          </a:p>
          <a:p>
            <a:r>
              <a:rPr lang="es-MX" dirty="0"/>
              <a:t>.</a:t>
            </a:r>
          </a:p>
          <a:p>
            <a:r>
              <a:rPr lang="es-MX" dirty="0" err="1"/>
              <a:t>Trabajá</a:t>
            </a:r>
            <a:r>
              <a:rPr lang="es-MX" dirty="0"/>
              <a:t> con nosotros </a:t>
            </a:r>
            <a:r>
              <a:rPr lang="es-MX" dirty="0">
                <a:hlinkClick r:id="rId2"/>
              </a:rPr>
              <a:t>rrhh@Comfar.com.py</a:t>
            </a:r>
            <a:r>
              <a:rPr lang="es-MX" dirty="0"/>
              <a:t> </a:t>
            </a:r>
            <a:endParaRPr lang="es-ES" dirty="0"/>
          </a:p>
        </p:txBody>
      </p:sp>
      <p:pic>
        <p:nvPicPr>
          <p:cNvPr id="4" name="Imagen 3"/>
          <p:cNvPicPr>
            <a:picLocks noChangeAspect="1"/>
          </p:cNvPicPr>
          <p:nvPr/>
        </p:nvPicPr>
        <p:blipFill rotWithShape="1">
          <a:blip r:embed="rId3"/>
          <a:srcRect l="14751" t="24952" r="70497" b="50025"/>
          <a:stretch/>
        </p:blipFill>
        <p:spPr>
          <a:xfrm>
            <a:off x="6653835" y="-31493"/>
            <a:ext cx="1861515" cy="1775336"/>
          </a:xfrm>
          <a:prstGeom prst="rect">
            <a:avLst/>
          </a:prstGeom>
        </p:spPr>
      </p:pic>
    </p:spTree>
    <p:extLst>
      <p:ext uri="{BB962C8B-B14F-4D97-AF65-F5344CB8AC3E}">
        <p14:creationId xmlns:p14="http://schemas.microsoft.com/office/powerpoint/2010/main" val="3080174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Productos</a:t>
            </a:r>
          </a:p>
        </p:txBody>
      </p:sp>
      <p:sp>
        <p:nvSpPr>
          <p:cNvPr id="3" name="Marcador de contenido 2"/>
          <p:cNvSpPr>
            <a:spLocks noGrp="1"/>
          </p:cNvSpPr>
          <p:nvPr>
            <p:ph idx="1"/>
          </p:nvPr>
        </p:nvSpPr>
        <p:spPr>
          <a:xfrm>
            <a:off x="628650" y="1879130"/>
            <a:ext cx="7886700" cy="4351338"/>
          </a:xfrm>
        </p:spPr>
        <p:txBody>
          <a:bodyPr/>
          <a:lstStyle/>
          <a:p>
            <a:r>
              <a:rPr lang="es-ES" dirty="0"/>
              <a:t>EMPA salud con calidad</a:t>
            </a:r>
          </a:p>
          <a:p>
            <a:r>
              <a:rPr lang="es-ES" dirty="0"/>
              <a:t>MARCAS REPRESENTADAS  </a:t>
            </a:r>
          </a:p>
          <a:p>
            <a:endParaRPr lang="es-ES" dirty="0"/>
          </a:p>
          <a:p>
            <a:r>
              <a:rPr lang="es-ES" sz="1700" dirty="0"/>
              <a:t>En la parte de Empa iría esta tabla, para el vademécum. Las fotos debemos procesar en una sesión de fotos ya con las nuevas presentaciones de los nuevos estuches etc. Mientras tanto quedamos en que el vademécum iría sin imágenes, solo con las especificaciones según esta tabla</a:t>
            </a:r>
          </a:p>
          <a:p>
            <a:endParaRPr lang="es-ES" sz="1700" dirty="0"/>
          </a:p>
          <a:p>
            <a:endParaRPr lang="es-ES" sz="1700" dirty="0"/>
          </a:p>
        </p:txBody>
      </p:sp>
      <p:sp>
        <p:nvSpPr>
          <p:cNvPr id="8" name="Flecha derecha 7"/>
          <p:cNvSpPr/>
          <p:nvPr/>
        </p:nvSpPr>
        <p:spPr>
          <a:xfrm>
            <a:off x="4977432" y="2454552"/>
            <a:ext cx="1497496" cy="654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EJEMPLO</a:t>
            </a:r>
          </a:p>
        </p:txBody>
      </p:sp>
      <p:pic>
        <p:nvPicPr>
          <p:cNvPr id="5" name="Imagen 4"/>
          <p:cNvPicPr>
            <a:picLocks noChangeAspect="1"/>
          </p:cNvPicPr>
          <p:nvPr/>
        </p:nvPicPr>
        <p:blipFill rotWithShape="1">
          <a:blip r:embed="rId2"/>
          <a:srcRect l="27585" t="26478" r="61699" b="60174"/>
          <a:stretch/>
        </p:blipFill>
        <p:spPr>
          <a:xfrm>
            <a:off x="6745769" y="1537781"/>
            <a:ext cx="2040422" cy="1428910"/>
          </a:xfrm>
          <a:prstGeom prst="rect">
            <a:avLst/>
          </a:prstGeom>
        </p:spPr>
      </p:pic>
      <p:sp>
        <p:nvSpPr>
          <p:cNvPr id="6" name="CuadroTexto 5"/>
          <p:cNvSpPr txBox="1"/>
          <p:nvPr/>
        </p:nvSpPr>
        <p:spPr>
          <a:xfrm>
            <a:off x="2544005" y="5430302"/>
            <a:ext cx="2027995" cy="1200329"/>
          </a:xfrm>
          <a:prstGeom prst="rect">
            <a:avLst/>
          </a:prstGeom>
          <a:noFill/>
        </p:spPr>
        <p:txBody>
          <a:bodyPr wrap="square" rtlCol="0">
            <a:spAutoFit/>
          </a:bodyPr>
          <a:lstStyle/>
          <a:p>
            <a:r>
              <a:rPr lang="es-ES" dirty="0"/>
              <a:t>Acá podemos incluir todos los productos Empa y los de Walter Ritter </a:t>
            </a:r>
          </a:p>
        </p:txBody>
      </p:sp>
      <p:sp>
        <p:nvSpPr>
          <p:cNvPr id="7" name="CuadroTexto 6"/>
          <p:cNvSpPr txBox="1"/>
          <p:nvPr/>
        </p:nvSpPr>
        <p:spPr>
          <a:xfrm>
            <a:off x="4977432" y="2782025"/>
            <a:ext cx="184731" cy="369332"/>
          </a:xfrm>
          <a:prstGeom prst="rect">
            <a:avLst/>
          </a:prstGeom>
          <a:noFill/>
        </p:spPr>
        <p:txBody>
          <a:bodyPr wrap="none" rtlCol="0">
            <a:spAutoFit/>
          </a:bodyPr>
          <a:lstStyle/>
          <a:p>
            <a:endParaRPr lang="es-ES" dirty="0"/>
          </a:p>
        </p:txBody>
      </p:sp>
      <p:graphicFrame>
        <p:nvGraphicFramePr>
          <p:cNvPr id="24" name="Tabla 23"/>
          <p:cNvGraphicFramePr>
            <a:graphicFrameLocks noGrp="1"/>
          </p:cNvGraphicFramePr>
          <p:nvPr>
            <p:extLst>
              <p:ext uri="{D42A27DB-BD31-4B8C-83A1-F6EECF244321}">
                <p14:modId xmlns:p14="http://schemas.microsoft.com/office/powerpoint/2010/main" val="1989772675"/>
              </p:ext>
            </p:extLst>
          </p:nvPr>
        </p:nvGraphicFramePr>
        <p:xfrm>
          <a:off x="628650" y="4560631"/>
          <a:ext cx="8343073" cy="660726"/>
        </p:xfrm>
        <a:graphic>
          <a:graphicData uri="http://schemas.openxmlformats.org/drawingml/2006/table">
            <a:tbl>
              <a:tblPr/>
              <a:tblGrid>
                <a:gridCol w="512194">
                  <a:extLst>
                    <a:ext uri="{9D8B030D-6E8A-4147-A177-3AD203B41FA5}">
                      <a16:colId xmlns="" xmlns:a16="http://schemas.microsoft.com/office/drawing/2014/main" val="3754419313"/>
                    </a:ext>
                  </a:extLst>
                </a:gridCol>
                <a:gridCol w="1252030">
                  <a:extLst>
                    <a:ext uri="{9D8B030D-6E8A-4147-A177-3AD203B41FA5}">
                      <a16:colId xmlns="" xmlns:a16="http://schemas.microsoft.com/office/drawing/2014/main" val="1828856164"/>
                    </a:ext>
                  </a:extLst>
                </a:gridCol>
                <a:gridCol w="933331">
                  <a:extLst>
                    <a:ext uri="{9D8B030D-6E8A-4147-A177-3AD203B41FA5}">
                      <a16:colId xmlns="" xmlns:a16="http://schemas.microsoft.com/office/drawing/2014/main" val="2157248937"/>
                    </a:ext>
                  </a:extLst>
                </a:gridCol>
                <a:gridCol w="1104063">
                  <a:extLst>
                    <a:ext uri="{9D8B030D-6E8A-4147-A177-3AD203B41FA5}">
                      <a16:colId xmlns="" xmlns:a16="http://schemas.microsoft.com/office/drawing/2014/main" val="1230181195"/>
                    </a:ext>
                  </a:extLst>
                </a:gridCol>
                <a:gridCol w="1695932">
                  <a:extLst>
                    <a:ext uri="{9D8B030D-6E8A-4147-A177-3AD203B41FA5}">
                      <a16:colId xmlns="" xmlns:a16="http://schemas.microsoft.com/office/drawing/2014/main" val="1085608708"/>
                    </a:ext>
                  </a:extLst>
                </a:gridCol>
                <a:gridCol w="2162597">
                  <a:extLst>
                    <a:ext uri="{9D8B030D-6E8A-4147-A177-3AD203B41FA5}">
                      <a16:colId xmlns="" xmlns:a16="http://schemas.microsoft.com/office/drawing/2014/main" val="142987272"/>
                    </a:ext>
                  </a:extLst>
                </a:gridCol>
                <a:gridCol w="682926">
                  <a:extLst>
                    <a:ext uri="{9D8B030D-6E8A-4147-A177-3AD203B41FA5}">
                      <a16:colId xmlns="" xmlns:a16="http://schemas.microsoft.com/office/drawing/2014/main" val="699147797"/>
                    </a:ext>
                  </a:extLst>
                </a:gridCol>
              </a:tblGrid>
              <a:tr h="150165">
                <a:tc>
                  <a:txBody>
                    <a:bodyPr/>
                    <a:lstStyle/>
                    <a:p>
                      <a:pPr algn="l" fontAlgn="ctr"/>
                      <a:r>
                        <a:rPr lang="es-ES" sz="800" b="0" i="0" u="none" strike="noStrike">
                          <a:solidFill>
                            <a:srgbClr val="1F497D"/>
                          </a:solidFill>
                          <a:effectLst/>
                          <a:latin typeface="Calibri" panose="020F0502020204030204" pitchFamily="34" charset="0"/>
                        </a:rPr>
                        <a:t>Categoría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Subcategoria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Nombre Comercial</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Principio Activo</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Acción Terapeutica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Presentación</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imagen</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4259349380"/>
                  </a:ext>
                </a:extLst>
              </a:tr>
              <a:tr h="510561">
                <a:tc>
                  <a:txBody>
                    <a:bodyPr/>
                    <a:lstStyle/>
                    <a:p>
                      <a:pPr algn="l" fontAlgn="ctr"/>
                      <a:r>
                        <a:rPr lang="es-ES" sz="900" b="0" i="0" u="none" strike="noStrike">
                          <a:solidFill>
                            <a:srgbClr val="000000"/>
                          </a:solidFill>
                          <a:effectLst/>
                          <a:latin typeface="Calibri" panose="020F0502020204030204" pitchFamily="34" charset="0"/>
                        </a:rPr>
                        <a:t>Empa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Línea Cardiovascular</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XETIN</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CARVEDILOL</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Hipertensión arterial. Insuficiecia cardiáca. Cardiopatia isquémica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000000"/>
                          </a:solidFill>
                          <a:effectLst/>
                          <a:latin typeface="Calibri" panose="020F0502020204030204" pitchFamily="34" charset="0"/>
                        </a:rPr>
                        <a:t>Caja x 3,125 mg x 30 comprimidos                                     Caja x 6,25 mg x 30 comprimidos                                             Caja x 12,5 mg  x 30 comprimidos                                     Caja x 25mg x 30 comprimidos</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dirty="0">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3482614406"/>
                  </a:ext>
                </a:extLst>
              </a:tr>
            </a:tbl>
          </a:graphicData>
        </a:graphic>
      </p:graphicFrame>
    </p:spTree>
    <p:extLst>
      <p:ext uri="{BB962C8B-B14F-4D97-AF65-F5344CB8AC3E}">
        <p14:creationId xmlns:p14="http://schemas.microsoft.com/office/powerpoint/2010/main" val="3486629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Productos</a:t>
            </a:r>
          </a:p>
        </p:txBody>
      </p:sp>
      <p:sp>
        <p:nvSpPr>
          <p:cNvPr id="3" name="Marcador de contenido 2"/>
          <p:cNvSpPr>
            <a:spLocks noGrp="1"/>
          </p:cNvSpPr>
          <p:nvPr>
            <p:ph idx="1"/>
          </p:nvPr>
        </p:nvSpPr>
        <p:spPr>
          <a:xfrm>
            <a:off x="628650" y="1879130"/>
            <a:ext cx="7886700" cy="4351338"/>
          </a:xfrm>
        </p:spPr>
        <p:txBody>
          <a:bodyPr/>
          <a:lstStyle/>
          <a:p>
            <a:r>
              <a:rPr lang="es-ES" dirty="0"/>
              <a:t>EMPA salud con calidad</a:t>
            </a:r>
          </a:p>
          <a:p>
            <a:r>
              <a:rPr lang="es-ES" dirty="0"/>
              <a:t>MARCAS REPRESENTADAS  </a:t>
            </a:r>
          </a:p>
          <a:p>
            <a:endParaRPr lang="es-ES" dirty="0"/>
          </a:p>
          <a:p>
            <a:endParaRPr lang="es-ES" sz="1700" dirty="0"/>
          </a:p>
        </p:txBody>
      </p:sp>
      <p:sp>
        <p:nvSpPr>
          <p:cNvPr id="8" name="Flecha derecha 7"/>
          <p:cNvSpPr/>
          <p:nvPr/>
        </p:nvSpPr>
        <p:spPr>
          <a:xfrm>
            <a:off x="4977432" y="2454552"/>
            <a:ext cx="1497496" cy="654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EJEMPLO</a:t>
            </a:r>
          </a:p>
        </p:txBody>
      </p:sp>
      <p:pic>
        <p:nvPicPr>
          <p:cNvPr id="5" name="Imagen 4"/>
          <p:cNvPicPr>
            <a:picLocks noChangeAspect="1"/>
          </p:cNvPicPr>
          <p:nvPr/>
        </p:nvPicPr>
        <p:blipFill rotWithShape="1">
          <a:blip r:embed="rId2"/>
          <a:srcRect l="27585" t="26478" r="61699" b="60174"/>
          <a:stretch/>
        </p:blipFill>
        <p:spPr>
          <a:xfrm>
            <a:off x="6745769" y="1537781"/>
            <a:ext cx="2040422" cy="1428910"/>
          </a:xfrm>
          <a:prstGeom prst="rect">
            <a:avLst/>
          </a:prstGeom>
        </p:spPr>
      </p:pic>
      <p:sp>
        <p:nvSpPr>
          <p:cNvPr id="6" name="CuadroTexto 5"/>
          <p:cNvSpPr txBox="1"/>
          <p:nvPr/>
        </p:nvSpPr>
        <p:spPr>
          <a:xfrm>
            <a:off x="4717774" y="1690689"/>
            <a:ext cx="2027995" cy="376882"/>
          </a:xfrm>
          <a:prstGeom prst="rect">
            <a:avLst/>
          </a:prstGeom>
          <a:noFill/>
        </p:spPr>
        <p:txBody>
          <a:bodyPr wrap="square" rtlCol="0">
            <a:spAutoFit/>
          </a:bodyPr>
          <a:lstStyle/>
          <a:p>
            <a:endParaRPr lang="es-ES" dirty="0"/>
          </a:p>
        </p:txBody>
      </p:sp>
      <p:sp>
        <p:nvSpPr>
          <p:cNvPr id="7" name="CuadroTexto 6"/>
          <p:cNvSpPr txBox="1"/>
          <p:nvPr/>
        </p:nvSpPr>
        <p:spPr>
          <a:xfrm>
            <a:off x="4977432" y="2782025"/>
            <a:ext cx="184731" cy="369332"/>
          </a:xfrm>
          <a:prstGeom prst="rect">
            <a:avLst/>
          </a:prstGeom>
          <a:noFill/>
        </p:spPr>
        <p:txBody>
          <a:bodyPr wrap="none" rtlCol="0">
            <a:spAutoFit/>
          </a:bodyPr>
          <a:lstStyle/>
          <a:p>
            <a:endParaRPr lang="es-ES" dirty="0"/>
          </a:p>
        </p:txBody>
      </p:sp>
      <p:graphicFrame>
        <p:nvGraphicFramePr>
          <p:cNvPr id="4" name="Tabla 3"/>
          <p:cNvGraphicFramePr>
            <a:graphicFrameLocks noGrp="1"/>
          </p:cNvGraphicFramePr>
          <p:nvPr>
            <p:extLst>
              <p:ext uri="{D42A27DB-BD31-4B8C-83A1-F6EECF244321}">
                <p14:modId xmlns:p14="http://schemas.microsoft.com/office/powerpoint/2010/main" val="3815591270"/>
              </p:ext>
            </p:extLst>
          </p:nvPr>
        </p:nvGraphicFramePr>
        <p:xfrm>
          <a:off x="774424" y="3016280"/>
          <a:ext cx="7886700" cy="3058380"/>
        </p:xfrm>
        <a:graphic>
          <a:graphicData uri="http://schemas.openxmlformats.org/drawingml/2006/table">
            <a:tbl>
              <a:tblPr/>
              <a:tblGrid>
                <a:gridCol w="484177">
                  <a:extLst>
                    <a:ext uri="{9D8B030D-6E8A-4147-A177-3AD203B41FA5}">
                      <a16:colId xmlns="" xmlns:a16="http://schemas.microsoft.com/office/drawing/2014/main" val="15832944"/>
                    </a:ext>
                  </a:extLst>
                </a:gridCol>
                <a:gridCol w="1183543">
                  <a:extLst>
                    <a:ext uri="{9D8B030D-6E8A-4147-A177-3AD203B41FA5}">
                      <a16:colId xmlns="" xmlns:a16="http://schemas.microsoft.com/office/drawing/2014/main" val="2230004661"/>
                    </a:ext>
                  </a:extLst>
                </a:gridCol>
                <a:gridCol w="882277">
                  <a:extLst>
                    <a:ext uri="{9D8B030D-6E8A-4147-A177-3AD203B41FA5}">
                      <a16:colId xmlns="" xmlns:a16="http://schemas.microsoft.com/office/drawing/2014/main" val="1399113646"/>
                    </a:ext>
                  </a:extLst>
                </a:gridCol>
                <a:gridCol w="1043670">
                  <a:extLst>
                    <a:ext uri="{9D8B030D-6E8A-4147-A177-3AD203B41FA5}">
                      <a16:colId xmlns="" xmlns:a16="http://schemas.microsoft.com/office/drawing/2014/main" val="4247115715"/>
                    </a:ext>
                  </a:extLst>
                </a:gridCol>
                <a:gridCol w="1603163">
                  <a:extLst>
                    <a:ext uri="{9D8B030D-6E8A-4147-A177-3AD203B41FA5}">
                      <a16:colId xmlns="" xmlns:a16="http://schemas.microsoft.com/office/drawing/2014/main" val="1086235422"/>
                    </a:ext>
                  </a:extLst>
                </a:gridCol>
                <a:gridCol w="2044301">
                  <a:extLst>
                    <a:ext uri="{9D8B030D-6E8A-4147-A177-3AD203B41FA5}">
                      <a16:colId xmlns="" xmlns:a16="http://schemas.microsoft.com/office/drawing/2014/main" val="2266310781"/>
                    </a:ext>
                  </a:extLst>
                </a:gridCol>
                <a:gridCol w="645569">
                  <a:extLst>
                    <a:ext uri="{9D8B030D-6E8A-4147-A177-3AD203B41FA5}">
                      <a16:colId xmlns="" xmlns:a16="http://schemas.microsoft.com/office/drawing/2014/main" val="1957749414"/>
                    </a:ext>
                  </a:extLst>
                </a:gridCol>
              </a:tblGrid>
              <a:tr h="161392">
                <a:tc>
                  <a:txBody>
                    <a:bodyPr/>
                    <a:lstStyle/>
                    <a:p>
                      <a:pPr algn="l" fontAlgn="ctr"/>
                      <a:r>
                        <a:rPr lang="es-ES" sz="800" b="0" i="0" u="none" strike="noStrike">
                          <a:solidFill>
                            <a:srgbClr val="1F497D"/>
                          </a:solidFill>
                          <a:effectLst/>
                          <a:latin typeface="Calibri" panose="020F0502020204030204" pitchFamily="34" charset="0"/>
                        </a:rPr>
                        <a:t>Categoría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Subcategoria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Nombre Comercial</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Principio Activo</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Acción Terapeutica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Presentación</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1F497D"/>
                          </a:solidFill>
                          <a:effectLst/>
                          <a:latin typeface="Calibri" panose="020F0502020204030204" pitchFamily="34" charset="0"/>
                        </a:rPr>
                        <a:t>imagen</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2730505847"/>
                  </a:ext>
                </a:extLst>
              </a:tr>
              <a:tr h="548734">
                <a:tc>
                  <a:txBody>
                    <a:bodyPr/>
                    <a:lstStyle/>
                    <a:p>
                      <a:pPr algn="l" fontAlgn="ctr"/>
                      <a:r>
                        <a:rPr lang="es-ES" sz="900" b="0" i="0" u="none" strike="noStrike">
                          <a:solidFill>
                            <a:srgbClr val="000000"/>
                          </a:solidFill>
                          <a:effectLst/>
                          <a:latin typeface="Calibri" panose="020F0502020204030204" pitchFamily="34" charset="0"/>
                        </a:rPr>
                        <a:t>Empa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Línea Cardiovascular</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XETIN</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CARVEDILOL</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Hipertensión arterial. Insuficiecia cardiáca. Cardiopatia isquémica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000000"/>
                          </a:solidFill>
                          <a:effectLst/>
                          <a:latin typeface="Calibri" panose="020F0502020204030204" pitchFamily="34" charset="0"/>
                        </a:rPr>
                        <a:t>Caja x 3,125 mg x 30 comprimidos                                     Caja x 6,25 mg x 30 comprimidos                                             Caja x 12,5 mg  x 30 comprimidos                                     Caja x 25mg x 30 comprimidos</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dirty="0">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706823123"/>
                  </a:ext>
                </a:extLst>
              </a:tr>
              <a:tr h="322784">
                <a:tc>
                  <a:txBody>
                    <a:bodyPr/>
                    <a:lstStyle/>
                    <a:p>
                      <a:pPr algn="l" fontAlgn="ctr"/>
                      <a:r>
                        <a:rPr lang="es-ES" sz="900" b="0" i="0" u="none" strike="noStrike">
                          <a:solidFill>
                            <a:srgbClr val="000000"/>
                          </a:solidFill>
                          <a:effectLst/>
                          <a:latin typeface="Calibri" panose="020F0502020204030204" pitchFamily="34" charset="0"/>
                        </a:rPr>
                        <a:t>Empa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dirty="0">
                          <a:solidFill>
                            <a:srgbClr val="000000"/>
                          </a:solidFill>
                          <a:effectLst/>
                          <a:latin typeface="Calibri" panose="020F0502020204030204" pitchFamily="34" charset="0"/>
                        </a:rPr>
                        <a:t>Línea Cardiovascular</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COROLAR </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AMLODIPINA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Antihipertensivo. Antianginoso.</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000000"/>
                          </a:solidFill>
                          <a:effectLst/>
                          <a:latin typeface="Calibri" panose="020F0502020204030204" pitchFamily="34" charset="0"/>
                        </a:rPr>
                        <a:t>Caja x 5 mg x 30 comprimidos                                     Caja x 10 mg x 30 comprimidos                                             </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dirty="0">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2444018214"/>
                  </a:ext>
                </a:extLst>
              </a:tr>
              <a:tr h="411550">
                <a:tc>
                  <a:txBody>
                    <a:bodyPr/>
                    <a:lstStyle/>
                    <a:p>
                      <a:pPr algn="l" fontAlgn="ctr"/>
                      <a:r>
                        <a:rPr lang="es-ES" sz="900" b="0" i="0" u="none" strike="noStrike">
                          <a:solidFill>
                            <a:srgbClr val="000000"/>
                          </a:solidFill>
                          <a:effectLst/>
                          <a:latin typeface="Calibri" panose="020F0502020204030204" pitchFamily="34" charset="0"/>
                        </a:rPr>
                        <a:t>Empa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Línea Cardiovascular</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CUSTODY </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ATORVASTATINA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Hipocolesterolemiante. Hipolipemiante</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dirty="0">
                          <a:solidFill>
                            <a:srgbClr val="000000"/>
                          </a:solidFill>
                          <a:effectLst/>
                          <a:latin typeface="Calibri" panose="020F0502020204030204" pitchFamily="34" charset="0"/>
                        </a:rPr>
                        <a:t>Caja x 10 mg x 30 comprimidos recubiertos                                    Caja x 20 mg x 30 comprimidos recubiertos                                            Caja x 40 mg  x 30 comprimidos recubiertos                                     </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2959561351"/>
                  </a:ext>
                </a:extLst>
              </a:tr>
              <a:tr h="322784">
                <a:tc>
                  <a:txBody>
                    <a:bodyPr/>
                    <a:lstStyle/>
                    <a:p>
                      <a:pPr algn="l" fontAlgn="ctr"/>
                      <a:r>
                        <a:rPr lang="es-ES" sz="900" b="0" i="0" u="none" strike="noStrike">
                          <a:solidFill>
                            <a:srgbClr val="000000"/>
                          </a:solidFill>
                          <a:effectLst/>
                          <a:latin typeface="Calibri" panose="020F0502020204030204" pitchFamily="34" charset="0"/>
                        </a:rPr>
                        <a:t>Empa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Línea Cardiovascular</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CUSTODY COMPUESTO</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ATORVASTATINA +EZETIMIBE</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Hipocolesterolemiante. Hipolipemiante</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800" b="0" i="0" u="none" strike="noStrike">
                          <a:solidFill>
                            <a:srgbClr val="000000"/>
                          </a:solidFill>
                          <a:effectLst/>
                          <a:latin typeface="Calibri" panose="020F0502020204030204" pitchFamily="34" charset="0"/>
                        </a:rPr>
                        <a:t>Caja x 10 mg x 30 comprimidos recubiertos                                     Caja x 20 mg x 30 comprimidos recubiertos                                            </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69730146"/>
                  </a:ext>
                </a:extLst>
              </a:tr>
              <a:tr h="161392">
                <a:tc>
                  <a:txBody>
                    <a:bodyPr/>
                    <a:lstStyle/>
                    <a:p>
                      <a:pPr algn="l" fontAlgn="ctr"/>
                      <a:r>
                        <a:rPr lang="es-ES" sz="900" b="0" i="0" u="none" strike="noStrike">
                          <a:solidFill>
                            <a:srgbClr val="000000"/>
                          </a:solidFill>
                          <a:effectLst/>
                          <a:latin typeface="Calibri" panose="020F0502020204030204" pitchFamily="34" charset="0"/>
                        </a:rPr>
                        <a:t>Empa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Línea Cardiovascular</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VANOX</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85018689"/>
                  </a:ext>
                </a:extLst>
              </a:tr>
              <a:tr h="161392">
                <a:tc>
                  <a:txBody>
                    <a:bodyPr/>
                    <a:lstStyle/>
                    <a:p>
                      <a:pPr algn="l" fontAlgn="ctr"/>
                      <a:r>
                        <a:rPr lang="es-ES" sz="900" b="0" i="0" u="none" strike="noStrike">
                          <a:solidFill>
                            <a:srgbClr val="000000"/>
                          </a:solidFill>
                          <a:effectLst/>
                          <a:latin typeface="Calibri" panose="020F0502020204030204" pitchFamily="34" charset="0"/>
                        </a:rPr>
                        <a:t>Empa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Línea Cardiovascular</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2576220773"/>
                  </a:ext>
                </a:extLst>
              </a:tr>
              <a:tr h="161392">
                <a:tc>
                  <a:txBody>
                    <a:bodyPr/>
                    <a:lstStyle/>
                    <a:p>
                      <a:pPr algn="l" fontAlgn="ctr"/>
                      <a:r>
                        <a:rPr lang="es-ES" sz="900" b="0" i="0" u="none" strike="noStrike">
                          <a:solidFill>
                            <a:srgbClr val="000000"/>
                          </a:solidFill>
                          <a:effectLst/>
                          <a:latin typeface="Calibri" panose="020F0502020204030204" pitchFamily="34" charset="0"/>
                        </a:rPr>
                        <a:t>Empa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dirty="0">
                          <a:solidFill>
                            <a:srgbClr val="000000"/>
                          </a:solidFill>
                          <a:effectLst/>
                          <a:latin typeface="Calibri" panose="020F0502020204030204" pitchFamily="34" charset="0"/>
                        </a:rPr>
                        <a:t>Línea Cardiovascular</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2745229089"/>
                  </a:ext>
                </a:extLst>
              </a:tr>
              <a:tr h="161392">
                <a:tc>
                  <a:txBody>
                    <a:bodyPr/>
                    <a:lstStyle/>
                    <a:p>
                      <a:pPr algn="l" fontAlgn="ctr"/>
                      <a:r>
                        <a:rPr lang="es-ES" sz="900" b="0" i="0" u="none" strike="noStrike">
                          <a:solidFill>
                            <a:srgbClr val="000000"/>
                          </a:solidFill>
                          <a:effectLst/>
                          <a:latin typeface="Calibri" panose="020F0502020204030204" pitchFamily="34" charset="0"/>
                        </a:rPr>
                        <a:t>Empa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Línea Cardiovascular</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2601362758"/>
                  </a:ext>
                </a:extLst>
              </a:tr>
              <a:tr h="161392">
                <a:tc>
                  <a:txBody>
                    <a:bodyPr/>
                    <a:lstStyle/>
                    <a:p>
                      <a:pPr algn="l" fontAlgn="ctr"/>
                      <a:r>
                        <a:rPr lang="es-ES" sz="900" b="0" i="0" u="none" strike="noStrike">
                          <a:solidFill>
                            <a:srgbClr val="000000"/>
                          </a:solidFill>
                          <a:effectLst/>
                          <a:latin typeface="Calibri" panose="020F0502020204030204" pitchFamily="34" charset="0"/>
                        </a:rPr>
                        <a:t>Empa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Línea Cardiovascular</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 sz="800" b="0" i="0" u="none" strike="noStrike" dirty="0">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 sz="8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611299460"/>
                  </a:ext>
                </a:extLst>
              </a:tr>
              <a:tr h="161392">
                <a:tc>
                  <a:txBody>
                    <a:bodyPr/>
                    <a:lstStyle/>
                    <a:p>
                      <a:pPr algn="l" fontAlgn="ctr"/>
                      <a:r>
                        <a:rPr lang="es-ES" sz="900" b="0" i="0" u="none" strike="noStrike">
                          <a:solidFill>
                            <a:srgbClr val="000000"/>
                          </a:solidFill>
                          <a:effectLst/>
                          <a:latin typeface="Calibri" panose="020F0502020204030204" pitchFamily="34" charset="0"/>
                        </a:rPr>
                        <a:t>Empa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Línea Cardiovascular</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8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8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3534834011"/>
                  </a:ext>
                </a:extLst>
              </a:tr>
              <a:tr h="322784">
                <a:tc>
                  <a:txBody>
                    <a:bodyPr/>
                    <a:lstStyle/>
                    <a:p>
                      <a:pPr algn="l" fontAlgn="ctr"/>
                      <a:r>
                        <a:rPr lang="es-ES" sz="900" b="0" i="0" u="none" strike="noStrike">
                          <a:solidFill>
                            <a:srgbClr val="000000"/>
                          </a:solidFill>
                          <a:effectLst/>
                          <a:latin typeface="Calibri" panose="020F0502020204030204" pitchFamily="34" charset="0"/>
                        </a:rPr>
                        <a:t>Representada</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ES" sz="900" b="0" i="0" u="none" strike="noStrike">
                          <a:solidFill>
                            <a:srgbClr val="000000"/>
                          </a:solidFill>
                          <a:effectLst/>
                          <a:latin typeface="Calibri" panose="020F0502020204030204" pitchFamily="34" charset="0"/>
                        </a:rPr>
                        <a:t>Linea Medicina General</a:t>
                      </a:r>
                    </a:p>
                  </a:txBody>
                  <a:tcPr marL="8070" marR="8070" marT="807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TONOCEBRINON</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800" b="0" i="0" u="none" strike="noStrike">
                          <a:solidFill>
                            <a:srgbClr val="000000"/>
                          </a:solidFill>
                          <a:effectLst/>
                          <a:latin typeface="Calibri" panose="020F0502020204030204" pitchFamily="34" charset="0"/>
                        </a:rPr>
                        <a:t>ACIDO GLUTAMICO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a:solidFill>
                            <a:srgbClr val="000000"/>
                          </a:solidFill>
                          <a:effectLst/>
                          <a:latin typeface="Calibri" panose="020F0502020204030204" pitchFamily="34" charset="0"/>
                        </a:rPr>
                        <a:t>Capacidad Intelectual</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800" b="0" i="0" u="none" strike="noStrike">
                          <a:solidFill>
                            <a:srgbClr val="000000"/>
                          </a:solidFill>
                          <a:effectLst/>
                          <a:latin typeface="Calibri" panose="020F0502020204030204" pitchFamily="34" charset="0"/>
                        </a:rPr>
                        <a:t>Caja x 25 grageas</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 sz="900" b="0" i="0" u="none" strike="noStrike" dirty="0">
                          <a:solidFill>
                            <a:srgbClr val="000000"/>
                          </a:solidFill>
                          <a:effectLst/>
                          <a:latin typeface="Calibri" panose="020F0502020204030204" pitchFamily="34" charset="0"/>
                        </a:rPr>
                        <a:t> </a:t>
                      </a:r>
                    </a:p>
                  </a:txBody>
                  <a:tcPr marL="8070" marR="8070" marT="807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758993130"/>
                  </a:ext>
                </a:extLst>
              </a:tr>
            </a:tbl>
          </a:graphicData>
        </a:graphic>
      </p:graphicFrame>
    </p:spTree>
    <p:extLst>
      <p:ext uri="{BB962C8B-B14F-4D97-AF65-F5344CB8AC3E}">
        <p14:creationId xmlns:p14="http://schemas.microsoft.com/office/powerpoint/2010/main" val="504468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Productos</a:t>
            </a:r>
          </a:p>
        </p:txBody>
      </p:sp>
      <p:sp>
        <p:nvSpPr>
          <p:cNvPr id="3" name="Marcador de contenido 2"/>
          <p:cNvSpPr>
            <a:spLocks noGrp="1"/>
          </p:cNvSpPr>
          <p:nvPr>
            <p:ph idx="1"/>
          </p:nvPr>
        </p:nvSpPr>
        <p:spPr>
          <a:xfrm>
            <a:off x="628650" y="1879130"/>
            <a:ext cx="7886700" cy="4351338"/>
          </a:xfrm>
        </p:spPr>
        <p:txBody>
          <a:bodyPr/>
          <a:lstStyle/>
          <a:p>
            <a:r>
              <a:rPr lang="es-ES" dirty="0"/>
              <a:t>EMPA  salud con calidad</a:t>
            </a:r>
          </a:p>
          <a:p>
            <a:r>
              <a:rPr lang="es-ES" dirty="0"/>
              <a:t>MARCAS REPRESENTADAS  </a:t>
            </a:r>
          </a:p>
          <a:p>
            <a:endParaRPr lang="es-ES" dirty="0"/>
          </a:p>
          <a:p>
            <a:r>
              <a:rPr lang="es-ES" sz="1700" dirty="0" err="1" smtClean="0"/>
              <a:t>Optica</a:t>
            </a:r>
            <a:r>
              <a:rPr lang="es-ES" sz="1700" dirty="0" smtClean="0"/>
              <a:t>, </a:t>
            </a:r>
            <a:r>
              <a:rPr lang="es-ES" sz="1700" dirty="0" err="1" smtClean="0"/>
              <a:t>Bioderma</a:t>
            </a:r>
            <a:r>
              <a:rPr lang="es-ES" sz="1700" dirty="0" smtClean="0"/>
              <a:t>, Librería, </a:t>
            </a:r>
            <a:r>
              <a:rPr lang="es-ES" sz="1700" dirty="0" err="1" smtClean="0"/>
              <a:t>Freshloock</a:t>
            </a:r>
            <a:r>
              <a:rPr lang="es-ES" sz="1700" dirty="0" smtClean="0"/>
              <a:t> </a:t>
            </a:r>
            <a:endParaRPr lang="es-ES" sz="1700" dirty="0"/>
          </a:p>
          <a:p>
            <a:r>
              <a:rPr lang="es-ES" sz="1700" dirty="0"/>
              <a:t>El ejemplo de tabla para </a:t>
            </a:r>
            <a:r>
              <a:rPr lang="es-ES" sz="1700" b="1" dirty="0"/>
              <a:t>librería</a:t>
            </a:r>
            <a:r>
              <a:rPr lang="es-ES" sz="1700" dirty="0"/>
              <a:t> seria </a:t>
            </a:r>
            <a:r>
              <a:rPr lang="es-ES" sz="1700" dirty="0" err="1"/>
              <a:t>asi</a:t>
            </a:r>
            <a:endParaRPr lang="es-ES" sz="1700" dirty="0"/>
          </a:p>
          <a:p>
            <a:endParaRPr lang="es-ES" sz="1700" dirty="0"/>
          </a:p>
        </p:txBody>
      </p:sp>
      <p:sp>
        <p:nvSpPr>
          <p:cNvPr id="8" name="Flecha derecha 7"/>
          <p:cNvSpPr/>
          <p:nvPr/>
        </p:nvSpPr>
        <p:spPr>
          <a:xfrm>
            <a:off x="4977432" y="2454552"/>
            <a:ext cx="1497496" cy="654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EJEMPLO</a:t>
            </a:r>
          </a:p>
        </p:txBody>
      </p:sp>
      <p:pic>
        <p:nvPicPr>
          <p:cNvPr id="5" name="Imagen 4"/>
          <p:cNvPicPr>
            <a:picLocks noChangeAspect="1"/>
          </p:cNvPicPr>
          <p:nvPr/>
        </p:nvPicPr>
        <p:blipFill rotWithShape="1">
          <a:blip r:embed="rId3"/>
          <a:srcRect l="27585" t="26478" r="61699" b="60174"/>
          <a:stretch/>
        </p:blipFill>
        <p:spPr>
          <a:xfrm>
            <a:off x="6745769" y="1537781"/>
            <a:ext cx="2040422" cy="1428910"/>
          </a:xfrm>
          <a:prstGeom prst="rect">
            <a:avLst/>
          </a:prstGeom>
        </p:spPr>
      </p:pic>
      <p:sp>
        <p:nvSpPr>
          <p:cNvPr id="6" name="CuadroTexto 5"/>
          <p:cNvSpPr txBox="1"/>
          <p:nvPr/>
        </p:nvSpPr>
        <p:spPr>
          <a:xfrm>
            <a:off x="4717774" y="1690689"/>
            <a:ext cx="2027995" cy="376882"/>
          </a:xfrm>
          <a:prstGeom prst="rect">
            <a:avLst/>
          </a:prstGeom>
          <a:noFill/>
        </p:spPr>
        <p:txBody>
          <a:bodyPr wrap="square" rtlCol="0">
            <a:spAutoFit/>
          </a:bodyPr>
          <a:lstStyle/>
          <a:p>
            <a:endParaRPr lang="es-ES" dirty="0"/>
          </a:p>
        </p:txBody>
      </p:sp>
      <p:sp>
        <p:nvSpPr>
          <p:cNvPr id="7" name="CuadroTexto 6"/>
          <p:cNvSpPr txBox="1"/>
          <p:nvPr/>
        </p:nvSpPr>
        <p:spPr>
          <a:xfrm>
            <a:off x="4977432" y="2782025"/>
            <a:ext cx="184731" cy="369332"/>
          </a:xfrm>
          <a:prstGeom prst="rect">
            <a:avLst/>
          </a:prstGeom>
          <a:noFill/>
        </p:spPr>
        <p:txBody>
          <a:bodyPr wrap="none" rtlCol="0">
            <a:spAutoFit/>
          </a:bodyPr>
          <a:lstStyle/>
          <a:p>
            <a:endParaRPr lang="es-ES" dirty="0"/>
          </a:p>
        </p:txBody>
      </p:sp>
      <p:graphicFrame>
        <p:nvGraphicFramePr>
          <p:cNvPr id="11" name="Objeto 10"/>
          <p:cNvGraphicFramePr>
            <a:graphicFrameLocks noChangeAspect="1"/>
          </p:cNvGraphicFramePr>
          <p:nvPr>
            <p:extLst>
              <p:ext uri="{D42A27DB-BD31-4B8C-83A1-F6EECF244321}">
                <p14:modId xmlns:p14="http://schemas.microsoft.com/office/powerpoint/2010/main" val="3799932247"/>
              </p:ext>
            </p:extLst>
          </p:nvPr>
        </p:nvGraphicFramePr>
        <p:xfrm>
          <a:off x="414277" y="4812194"/>
          <a:ext cx="8495261" cy="959469"/>
        </p:xfrm>
        <a:graphic>
          <a:graphicData uri="http://schemas.openxmlformats.org/presentationml/2006/ole">
            <mc:AlternateContent xmlns:mc="http://schemas.openxmlformats.org/markup-compatibility/2006">
              <mc:Choice xmlns:v="urn:schemas-microsoft-com:vml" Requires="v">
                <p:oleObj spid="_x0000_s3078" name="Worksheet" r:id="rId4" imgW="9810790" imgH="990632" progId="Excel.Sheet.12">
                  <p:embed/>
                </p:oleObj>
              </mc:Choice>
              <mc:Fallback>
                <p:oleObj name="Worksheet" r:id="rId4" imgW="9810790" imgH="990632" progId="Excel.Sheet.12">
                  <p:embed/>
                  <p:pic>
                    <p:nvPicPr>
                      <p:cNvPr id="0" name=""/>
                      <p:cNvPicPr/>
                      <p:nvPr/>
                    </p:nvPicPr>
                    <p:blipFill>
                      <a:blip r:embed="rId5"/>
                      <a:stretch>
                        <a:fillRect/>
                      </a:stretch>
                    </p:blipFill>
                    <p:spPr>
                      <a:xfrm>
                        <a:off x="414277" y="4812194"/>
                        <a:ext cx="8495261" cy="959469"/>
                      </a:xfrm>
                      <a:prstGeom prst="rect">
                        <a:avLst/>
                      </a:prstGeom>
                    </p:spPr>
                  </p:pic>
                </p:oleObj>
              </mc:Fallback>
            </mc:AlternateContent>
          </a:graphicData>
        </a:graphic>
      </p:graphicFrame>
    </p:spTree>
    <p:extLst>
      <p:ext uri="{BB962C8B-B14F-4D97-AF65-F5344CB8AC3E}">
        <p14:creationId xmlns:p14="http://schemas.microsoft.com/office/powerpoint/2010/main" val="35297996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Productos</a:t>
            </a:r>
          </a:p>
        </p:txBody>
      </p:sp>
      <p:sp>
        <p:nvSpPr>
          <p:cNvPr id="3" name="Marcador de contenido 2"/>
          <p:cNvSpPr>
            <a:spLocks noGrp="1"/>
          </p:cNvSpPr>
          <p:nvPr>
            <p:ph idx="1"/>
          </p:nvPr>
        </p:nvSpPr>
        <p:spPr>
          <a:xfrm>
            <a:off x="764071" y="1537781"/>
            <a:ext cx="7886700" cy="4351338"/>
          </a:xfrm>
        </p:spPr>
        <p:txBody>
          <a:bodyPr/>
          <a:lstStyle/>
          <a:p>
            <a:r>
              <a:rPr lang="es-ES" dirty="0"/>
              <a:t>EMPA  salud con calidad</a:t>
            </a:r>
          </a:p>
          <a:p>
            <a:r>
              <a:rPr lang="es-ES" dirty="0"/>
              <a:t>MARCAS REPRESENTADAS  </a:t>
            </a:r>
          </a:p>
          <a:p>
            <a:endParaRPr lang="es-ES" dirty="0"/>
          </a:p>
          <a:p>
            <a:endParaRPr lang="es-ES" sz="1700" dirty="0"/>
          </a:p>
          <a:p>
            <a:r>
              <a:rPr lang="es-ES" sz="1700" dirty="0"/>
              <a:t>El ejemplo de tabla para </a:t>
            </a:r>
            <a:r>
              <a:rPr lang="es-ES" sz="1700" b="1" dirty="0"/>
              <a:t>Bioderma</a:t>
            </a:r>
            <a:r>
              <a:rPr lang="es-ES" sz="1700" dirty="0"/>
              <a:t> seria así</a:t>
            </a:r>
          </a:p>
          <a:p>
            <a:endParaRPr lang="es-ES" sz="1700" dirty="0"/>
          </a:p>
        </p:txBody>
      </p:sp>
      <p:sp>
        <p:nvSpPr>
          <p:cNvPr id="8" name="Flecha derecha 7"/>
          <p:cNvSpPr/>
          <p:nvPr/>
        </p:nvSpPr>
        <p:spPr>
          <a:xfrm>
            <a:off x="4977432" y="2454552"/>
            <a:ext cx="1497496" cy="6549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EJEMPLO</a:t>
            </a:r>
          </a:p>
        </p:txBody>
      </p:sp>
      <p:pic>
        <p:nvPicPr>
          <p:cNvPr id="5" name="Imagen 4"/>
          <p:cNvPicPr>
            <a:picLocks noChangeAspect="1"/>
          </p:cNvPicPr>
          <p:nvPr/>
        </p:nvPicPr>
        <p:blipFill rotWithShape="1">
          <a:blip r:embed="rId3"/>
          <a:srcRect l="27585" t="26478" r="61699" b="60174"/>
          <a:stretch/>
        </p:blipFill>
        <p:spPr>
          <a:xfrm>
            <a:off x="6745769" y="1537781"/>
            <a:ext cx="2040422" cy="1428910"/>
          </a:xfrm>
          <a:prstGeom prst="rect">
            <a:avLst/>
          </a:prstGeom>
        </p:spPr>
      </p:pic>
      <p:sp>
        <p:nvSpPr>
          <p:cNvPr id="6" name="CuadroTexto 5"/>
          <p:cNvSpPr txBox="1"/>
          <p:nvPr/>
        </p:nvSpPr>
        <p:spPr>
          <a:xfrm>
            <a:off x="4717774" y="1690689"/>
            <a:ext cx="2027995" cy="376882"/>
          </a:xfrm>
          <a:prstGeom prst="rect">
            <a:avLst/>
          </a:prstGeom>
          <a:noFill/>
        </p:spPr>
        <p:txBody>
          <a:bodyPr wrap="square" rtlCol="0">
            <a:spAutoFit/>
          </a:bodyPr>
          <a:lstStyle/>
          <a:p>
            <a:endParaRPr lang="es-ES" dirty="0"/>
          </a:p>
        </p:txBody>
      </p:sp>
      <p:sp>
        <p:nvSpPr>
          <p:cNvPr id="7" name="CuadroTexto 6"/>
          <p:cNvSpPr txBox="1"/>
          <p:nvPr/>
        </p:nvSpPr>
        <p:spPr>
          <a:xfrm>
            <a:off x="4977432" y="2782025"/>
            <a:ext cx="184731" cy="369332"/>
          </a:xfrm>
          <a:prstGeom prst="rect">
            <a:avLst/>
          </a:prstGeom>
          <a:noFill/>
        </p:spPr>
        <p:txBody>
          <a:bodyPr wrap="none" rtlCol="0">
            <a:spAutoFit/>
          </a:bodyPr>
          <a:lstStyle/>
          <a:p>
            <a:endParaRPr lang="es-ES" dirty="0"/>
          </a:p>
        </p:txBody>
      </p:sp>
      <p:graphicFrame>
        <p:nvGraphicFramePr>
          <p:cNvPr id="4" name="Objeto 3"/>
          <p:cNvGraphicFramePr>
            <a:graphicFrameLocks noChangeAspect="1"/>
          </p:cNvGraphicFramePr>
          <p:nvPr>
            <p:extLst>
              <p:ext uri="{D42A27DB-BD31-4B8C-83A1-F6EECF244321}">
                <p14:modId xmlns:p14="http://schemas.microsoft.com/office/powerpoint/2010/main" val="3066625864"/>
              </p:ext>
            </p:extLst>
          </p:nvPr>
        </p:nvGraphicFramePr>
        <p:xfrm>
          <a:off x="190837" y="4324012"/>
          <a:ext cx="9573190" cy="1406063"/>
        </p:xfrm>
        <a:graphic>
          <a:graphicData uri="http://schemas.openxmlformats.org/presentationml/2006/ole">
            <mc:AlternateContent xmlns:mc="http://schemas.openxmlformats.org/markup-compatibility/2006">
              <mc:Choice xmlns:v="urn:schemas-microsoft-com:vml" Requires="v">
                <p:oleObj spid="_x0000_s4103" name="Worksheet" r:id="rId4" imgW="11353759" imgH="1666711" progId="Excel.Sheet.12">
                  <p:embed/>
                </p:oleObj>
              </mc:Choice>
              <mc:Fallback>
                <p:oleObj name="Worksheet" r:id="rId4" imgW="11353759" imgH="1666711" progId="Excel.Sheet.12">
                  <p:embed/>
                  <p:pic>
                    <p:nvPicPr>
                      <p:cNvPr id="0" name=""/>
                      <p:cNvPicPr/>
                      <p:nvPr/>
                    </p:nvPicPr>
                    <p:blipFill>
                      <a:blip r:embed="rId5"/>
                      <a:stretch>
                        <a:fillRect/>
                      </a:stretch>
                    </p:blipFill>
                    <p:spPr>
                      <a:xfrm>
                        <a:off x="190837" y="4324012"/>
                        <a:ext cx="9573190" cy="1406063"/>
                      </a:xfrm>
                      <a:prstGeom prst="rect">
                        <a:avLst/>
                      </a:prstGeom>
                    </p:spPr>
                  </p:pic>
                </p:oleObj>
              </mc:Fallback>
            </mc:AlternateContent>
          </a:graphicData>
        </a:graphic>
      </p:graphicFrame>
    </p:spTree>
    <p:extLst>
      <p:ext uri="{BB962C8B-B14F-4D97-AF65-F5344CB8AC3E}">
        <p14:creationId xmlns:p14="http://schemas.microsoft.com/office/powerpoint/2010/main" val="2067686373"/>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1669</TotalTime>
  <Words>750</Words>
  <Application>Microsoft Office PowerPoint</Application>
  <PresentationFormat>Presentación en pantalla (4:3)</PresentationFormat>
  <Paragraphs>198</Paragraphs>
  <Slides>16</Slides>
  <Notes>0</Notes>
  <HiddenSlides>0</HiddenSlides>
  <MMClips>0</MMClips>
  <ScaleCrop>false</ScaleCrop>
  <HeadingPairs>
    <vt:vector size="6" baseType="variant">
      <vt:variant>
        <vt:lpstr>Tema</vt:lpstr>
      </vt:variant>
      <vt:variant>
        <vt:i4>1</vt:i4>
      </vt:variant>
      <vt:variant>
        <vt:lpstr>Servidores OLE incrustados</vt:lpstr>
      </vt:variant>
      <vt:variant>
        <vt:i4>1</vt:i4>
      </vt:variant>
      <vt:variant>
        <vt:lpstr>Títulos de diapositiva</vt:lpstr>
      </vt:variant>
      <vt:variant>
        <vt:i4>16</vt:i4>
      </vt:variant>
    </vt:vector>
  </HeadingPairs>
  <TitlesOfParts>
    <vt:vector size="18" baseType="lpstr">
      <vt:lpstr>Tema de Office</vt:lpstr>
      <vt:lpstr>Worksheet</vt:lpstr>
      <vt:lpstr>Web Comfar </vt:lpstr>
      <vt:lpstr>Presentación de PowerPoint</vt:lpstr>
      <vt:lpstr>La Empresa</vt:lpstr>
      <vt:lpstr>La Empresa</vt:lpstr>
      <vt:lpstr>La Empresa</vt:lpstr>
      <vt:lpstr>Productos</vt:lpstr>
      <vt:lpstr>Productos</vt:lpstr>
      <vt:lpstr>Productos</vt:lpstr>
      <vt:lpstr>Productos</vt:lpstr>
      <vt:lpstr>Productos</vt:lpstr>
      <vt:lpstr>Noticias</vt:lpstr>
      <vt:lpstr>Noticias</vt:lpstr>
      <vt:lpstr>Lanzamientos</vt:lpstr>
      <vt:lpstr>Imforme Anual</vt:lpstr>
      <vt:lpstr>Presentación de PowerPoint</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Marketing01</dc:creator>
  <cp:lastModifiedBy>jaime</cp:lastModifiedBy>
  <cp:revision>34</cp:revision>
  <cp:lastPrinted>2017-02-24T17:15:59Z</cp:lastPrinted>
  <dcterms:created xsi:type="dcterms:W3CDTF">2017-02-23T17:36:44Z</dcterms:created>
  <dcterms:modified xsi:type="dcterms:W3CDTF">2017-03-06T14:32:51Z</dcterms:modified>
</cp:coreProperties>
</file>

<file path=docProps/thumbnail.jpeg>
</file>